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media/image27.jpg" ContentType="image/jpeg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55"/>
  </p:notesMasterIdLst>
  <p:sldIdLst>
    <p:sldId id="586" r:id="rId2"/>
    <p:sldId id="305" r:id="rId3"/>
    <p:sldId id="611" r:id="rId4"/>
    <p:sldId id="297" r:id="rId5"/>
    <p:sldId id="589" r:id="rId6"/>
    <p:sldId id="298" r:id="rId7"/>
    <p:sldId id="590" r:id="rId8"/>
    <p:sldId id="299" r:id="rId9"/>
    <p:sldId id="321" r:id="rId10"/>
    <p:sldId id="583" r:id="rId11"/>
    <p:sldId id="302" r:id="rId12"/>
    <p:sldId id="326" r:id="rId13"/>
    <p:sldId id="609" r:id="rId14"/>
    <p:sldId id="579" r:id="rId15"/>
    <p:sldId id="588" r:id="rId16"/>
    <p:sldId id="603" r:id="rId17"/>
    <p:sldId id="584" r:id="rId18"/>
    <p:sldId id="597" r:id="rId19"/>
    <p:sldId id="310" r:id="rId20"/>
    <p:sldId id="598" r:id="rId21"/>
    <p:sldId id="312" r:id="rId22"/>
    <p:sldId id="599" r:id="rId23"/>
    <p:sldId id="313" r:id="rId24"/>
    <p:sldId id="600" r:id="rId25"/>
    <p:sldId id="286" r:id="rId26"/>
    <p:sldId id="281" r:id="rId27"/>
    <p:sldId id="315" r:id="rId28"/>
    <p:sldId id="604" r:id="rId29"/>
    <p:sldId id="523" r:id="rId30"/>
    <p:sldId id="606" r:id="rId31"/>
    <p:sldId id="607" r:id="rId32"/>
    <p:sldId id="555" r:id="rId33"/>
    <p:sldId id="581" r:id="rId34"/>
    <p:sldId id="373" r:id="rId35"/>
    <p:sldId id="463" r:id="rId36"/>
    <p:sldId id="554" r:id="rId37"/>
    <p:sldId id="318" r:id="rId38"/>
    <p:sldId id="303" r:id="rId39"/>
    <p:sldId id="585" r:id="rId40"/>
    <p:sldId id="593" r:id="rId41"/>
    <p:sldId id="578" r:id="rId42"/>
    <p:sldId id="610" r:id="rId43"/>
    <p:sldId id="566" r:id="rId44"/>
    <p:sldId id="567" r:id="rId45"/>
    <p:sldId id="568" r:id="rId46"/>
    <p:sldId id="608" r:id="rId47"/>
    <p:sldId id="570" r:id="rId48"/>
    <p:sldId id="571" r:id="rId49"/>
    <p:sldId id="573" r:id="rId50"/>
    <p:sldId id="324" r:id="rId51"/>
    <p:sldId id="458" r:id="rId52"/>
    <p:sldId id="582" r:id="rId53"/>
    <p:sldId id="320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33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78886" autoAdjust="0"/>
  </p:normalViewPr>
  <p:slideViewPr>
    <p:cSldViewPr snapToGrid="0">
      <p:cViewPr varScale="1">
        <p:scale>
          <a:sx n="53" d="100"/>
          <a:sy n="53" d="100"/>
        </p:scale>
        <p:origin x="11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etraction_SBU\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etraction_SBU\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Retraction_SBU\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336512634863504E-2"/>
          <c:y val="3.0388251928452879E-2"/>
          <c:w val="0.85322684408039096"/>
          <c:h val="0.784558858723282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Retracted papers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2"/>
              <c:layout>
                <c:manualLayout>
                  <c:x val="-2.8070171007018321E-2"/>
                  <c:y val="-0.37450199203187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B5-403A-B2D0-2882157F27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Sheet3!$B$2:$B$27</c:f>
              <c:numCache>
                <c:formatCode>General</c:formatCode>
                <c:ptCount val="26"/>
                <c:pt idx="0">
                  <c:v>152</c:v>
                </c:pt>
                <c:pt idx="1">
                  <c:v>193</c:v>
                </c:pt>
                <c:pt idx="2">
                  <c:v>242</c:v>
                </c:pt>
                <c:pt idx="3">
                  <c:v>258</c:v>
                </c:pt>
                <c:pt idx="4">
                  <c:v>322</c:v>
                </c:pt>
                <c:pt idx="5">
                  <c:v>420</c:v>
                </c:pt>
                <c:pt idx="6">
                  <c:v>536</c:v>
                </c:pt>
                <c:pt idx="7">
                  <c:v>697</c:v>
                </c:pt>
                <c:pt idx="8">
                  <c:v>728</c:v>
                </c:pt>
                <c:pt idx="9">
                  <c:v>1119</c:v>
                </c:pt>
                <c:pt idx="10">
                  <c:v>1389</c:v>
                </c:pt>
                <c:pt idx="11">
                  <c:v>1717</c:v>
                </c:pt>
                <c:pt idx="12">
                  <c:v>1092</c:v>
                </c:pt>
                <c:pt idx="13">
                  <c:v>1245</c:v>
                </c:pt>
                <c:pt idx="14">
                  <c:v>1338</c:v>
                </c:pt>
                <c:pt idx="15">
                  <c:v>1496</c:v>
                </c:pt>
                <c:pt idx="16">
                  <c:v>1416</c:v>
                </c:pt>
                <c:pt idx="17">
                  <c:v>1715</c:v>
                </c:pt>
                <c:pt idx="18">
                  <c:v>2151</c:v>
                </c:pt>
                <c:pt idx="19">
                  <c:v>2799</c:v>
                </c:pt>
                <c:pt idx="20">
                  <c:v>3051</c:v>
                </c:pt>
                <c:pt idx="21">
                  <c:v>5256</c:v>
                </c:pt>
                <c:pt idx="22">
                  <c:v>10509</c:v>
                </c:pt>
                <c:pt idx="23">
                  <c:v>1914</c:v>
                </c:pt>
                <c:pt idx="24">
                  <c:v>1346</c:v>
                </c:pt>
                <c:pt idx="25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B5-403A-B2D0-2882157F2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32024127"/>
        <c:axId val="1632030367"/>
      </c:barChart>
      <c:lineChart>
        <c:grouping val="standard"/>
        <c:varyColors val="0"/>
        <c:ser>
          <c:idx val="1"/>
          <c:order val="1"/>
          <c:tx>
            <c:strRef>
              <c:f>Sheet3!$C$1</c:f>
              <c:strCache>
                <c:ptCount val="1"/>
                <c:pt idx="0">
                  <c:v>Retractions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B5-403A-B2D0-2882157F27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Sheet3!$A$2:$A$27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Sheet3!$C$2:$C$27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8</c:v>
                </c:pt>
                <c:pt idx="8">
                  <c:v>8</c:v>
                </c:pt>
                <c:pt idx="9">
                  <c:v>17</c:v>
                </c:pt>
                <c:pt idx="10">
                  <c:v>15</c:v>
                </c:pt>
                <c:pt idx="11">
                  <c:v>35</c:v>
                </c:pt>
                <c:pt idx="12">
                  <c:v>101</c:v>
                </c:pt>
                <c:pt idx="13">
                  <c:v>79</c:v>
                </c:pt>
                <c:pt idx="14">
                  <c:v>88</c:v>
                </c:pt>
                <c:pt idx="15">
                  <c:v>171</c:v>
                </c:pt>
                <c:pt idx="16">
                  <c:v>809</c:v>
                </c:pt>
                <c:pt idx="17">
                  <c:v>911</c:v>
                </c:pt>
                <c:pt idx="18">
                  <c:v>1149</c:v>
                </c:pt>
                <c:pt idx="19">
                  <c:v>1294</c:v>
                </c:pt>
                <c:pt idx="20">
                  <c:v>1925</c:v>
                </c:pt>
                <c:pt idx="21">
                  <c:v>2434</c:v>
                </c:pt>
                <c:pt idx="22">
                  <c:v>2800</c:v>
                </c:pt>
                <c:pt idx="23">
                  <c:v>5682</c:v>
                </c:pt>
                <c:pt idx="24">
                  <c:v>5261</c:v>
                </c:pt>
                <c:pt idx="25">
                  <c:v>3671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B5-403A-B2D0-2882157F2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1996287"/>
        <c:axId val="1631981407"/>
      </c:lineChart>
      <c:catAx>
        <c:axId val="1631996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981407"/>
        <c:crosses val="autoZero"/>
        <c:auto val="1"/>
        <c:lblAlgn val="ctr"/>
        <c:lblOffset val="100"/>
        <c:noMultiLvlLbl val="0"/>
      </c:catAx>
      <c:valAx>
        <c:axId val="16319814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996287"/>
        <c:crosses val="autoZero"/>
        <c:crossBetween val="between"/>
      </c:valAx>
      <c:valAx>
        <c:axId val="1632030367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024127"/>
        <c:crosses val="max"/>
        <c:crossBetween val="between"/>
      </c:valAx>
      <c:catAx>
        <c:axId val="163202412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320303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Number of Retracted Articles</a:t>
            </a:r>
          </a:p>
          <a:p>
            <a:pPr>
              <a:defRPr/>
            </a:pPr>
            <a:r>
              <a:rPr lang="en-US" dirty="0"/>
              <a:t>Top 20 Countries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2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Countries!$A$2:$A$22</c:f>
              <c:strCache>
                <c:ptCount val="20"/>
                <c:pt idx="0">
                  <c:v>PEOPLES R CHINA</c:v>
                </c:pt>
                <c:pt idx="1">
                  <c:v>USA</c:v>
                </c:pt>
                <c:pt idx="2">
                  <c:v>INDIA</c:v>
                </c:pt>
                <c:pt idx="3">
                  <c:v>SAUDI ARABIA</c:v>
                </c:pt>
                <c:pt idx="4">
                  <c:v>IRAN</c:v>
                </c:pt>
                <c:pt idx="5">
                  <c:v>JAPAN</c:v>
                </c:pt>
                <c:pt idx="6">
                  <c:v>PAKISTAN</c:v>
                </c:pt>
                <c:pt idx="7">
                  <c:v>SOUTH KOREA</c:v>
                </c:pt>
                <c:pt idx="8">
                  <c:v>ENGLAND</c:v>
                </c:pt>
                <c:pt idx="9">
                  <c:v>GERMANY</c:v>
                </c:pt>
                <c:pt idx="10">
                  <c:v>EGYPT</c:v>
                </c:pt>
                <c:pt idx="11">
                  <c:v>ITALY</c:v>
                </c:pt>
                <c:pt idx="12">
                  <c:v>AUSTRALIA</c:v>
                </c:pt>
                <c:pt idx="13">
                  <c:v>FRANCE</c:v>
                </c:pt>
                <c:pt idx="14">
                  <c:v>MALAYSIA</c:v>
                </c:pt>
                <c:pt idx="15">
                  <c:v>CANADA</c:v>
                </c:pt>
                <c:pt idx="16">
                  <c:v>TAIWAN</c:v>
                </c:pt>
                <c:pt idx="17">
                  <c:v>TURKEY</c:v>
                </c:pt>
                <c:pt idx="18">
                  <c:v>ETHIOPIA</c:v>
                </c:pt>
                <c:pt idx="19">
                  <c:v>SPAIN</c:v>
                </c:pt>
              </c:strCache>
            </c:strRef>
          </c:cat>
          <c:val>
            <c:numRef>
              <c:f>Countries!$B$2:$B$22</c:f>
              <c:numCache>
                <c:formatCode>General</c:formatCode>
                <c:ptCount val="21"/>
                <c:pt idx="0">
                  <c:v>23952</c:v>
                </c:pt>
                <c:pt idx="1">
                  <c:v>4751</c:v>
                </c:pt>
                <c:pt idx="2">
                  <c:v>3758</c:v>
                </c:pt>
                <c:pt idx="3">
                  <c:v>1571</c:v>
                </c:pt>
                <c:pt idx="4">
                  <c:v>1400</c:v>
                </c:pt>
                <c:pt idx="5">
                  <c:v>1235</c:v>
                </c:pt>
                <c:pt idx="6">
                  <c:v>1087</c:v>
                </c:pt>
                <c:pt idx="7">
                  <c:v>1077</c:v>
                </c:pt>
                <c:pt idx="8">
                  <c:v>1015</c:v>
                </c:pt>
                <c:pt idx="9">
                  <c:v>848</c:v>
                </c:pt>
                <c:pt idx="10">
                  <c:v>810</c:v>
                </c:pt>
                <c:pt idx="11">
                  <c:v>786</c:v>
                </c:pt>
                <c:pt idx="12">
                  <c:v>559</c:v>
                </c:pt>
                <c:pt idx="13">
                  <c:v>557</c:v>
                </c:pt>
                <c:pt idx="14">
                  <c:v>544</c:v>
                </c:pt>
                <c:pt idx="15">
                  <c:v>527</c:v>
                </c:pt>
                <c:pt idx="16">
                  <c:v>476</c:v>
                </c:pt>
                <c:pt idx="17">
                  <c:v>460</c:v>
                </c:pt>
                <c:pt idx="18">
                  <c:v>457</c:v>
                </c:pt>
                <c:pt idx="19">
                  <c:v>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2-4033-A93A-A0645005A3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34199888"/>
        <c:axId val="1534185328"/>
      </c:barChart>
      <c:catAx>
        <c:axId val="1534199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185328"/>
        <c:crosses val="autoZero"/>
        <c:auto val="1"/>
        <c:lblAlgn val="ctr"/>
        <c:lblOffset val="100"/>
        <c:noMultiLvlLbl val="0"/>
      </c:catAx>
      <c:valAx>
        <c:axId val="153418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199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u="none" strike="noStrike" kern="1200" baseline="0" dirty="0">
                <a:solidFill>
                  <a:srgbClr val="514949"/>
                </a:solidFill>
              </a:rPr>
              <a:t>Number of Retracted Articles</a:t>
            </a:r>
          </a:p>
          <a:p>
            <a:pPr>
              <a:defRPr/>
            </a:pPr>
            <a:r>
              <a:rPr lang="en-US" sz="2400" b="1" i="0" u="none" strike="noStrike" kern="1200" baseline="0" dirty="0">
                <a:solidFill>
                  <a:srgbClr val="514949"/>
                </a:solidFill>
              </a:rPr>
              <a:t>Top 20 Countries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29480294417465"/>
          <c:y val="7.963945577094278E-2"/>
          <c:w val="0.81777617309980988"/>
          <c:h val="0.850186430497564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Record Count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Sheet4!$A$2:$A$21</c:f>
              <c:strCache>
                <c:ptCount val="20"/>
                <c:pt idx="0">
                  <c:v>PEOPLES R CHINA</c:v>
                </c:pt>
                <c:pt idx="1">
                  <c:v>USA</c:v>
                </c:pt>
                <c:pt idx="2">
                  <c:v>INDIA</c:v>
                </c:pt>
                <c:pt idx="3">
                  <c:v>SAUDI ARABIA</c:v>
                </c:pt>
                <c:pt idx="4">
                  <c:v>IRAN</c:v>
                </c:pt>
                <c:pt idx="5">
                  <c:v>JAPAN</c:v>
                </c:pt>
                <c:pt idx="6">
                  <c:v>PAKISTAN</c:v>
                </c:pt>
                <c:pt idx="7">
                  <c:v>SOUTH KOREA</c:v>
                </c:pt>
                <c:pt idx="8">
                  <c:v>ENGLAND</c:v>
                </c:pt>
                <c:pt idx="9">
                  <c:v>GERMANY</c:v>
                </c:pt>
                <c:pt idx="10">
                  <c:v>EGYPT</c:v>
                </c:pt>
                <c:pt idx="11">
                  <c:v>ITALY</c:v>
                </c:pt>
                <c:pt idx="12">
                  <c:v>FRANCE</c:v>
                </c:pt>
                <c:pt idx="13">
                  <c:v>AUSTRALIA</c:v>
                </c:pt>
                <c:pt idx="14">
                  <c:v>CANADA</c:v>
                </c:pt>
                <c:pt idx="15">
                  <c:v>MALAYSIA</c:v>
                </c:pt>
                <c:pt idx="16">
                  <c:v>TAIWAN</c:v>
                </c:pt>
                <c:pt idx="17">
                  <c:v>TURKEY</c:v>
                </c:pt>
                <c:pt idx="18">
                  <c:v>SPAIN</c:v>
                </c:pt>
                <c:pt idx="19">
                  <c:v>ETHIOPIA</c:v>
                </c:pt>
              </c:strCache>
            </c:strRef>
          </c:cat>
          <c:val>
            <c:numRef>
              <c:f>Sheet4!$B$2:$B$21</c:f>
              <c:numCache>
                <c:formatCode>General</c:formatCode>
                <c:ptCount val="20"/>
                <c:pt idx="0">
                  <c:v>25151</c:v>
                </c:pt>
                <c:pt idx="1">
                  <c:v>5281</c:v>
                </c:pt>
                <c:pt idx="2">
                  <c:v>4039</c:v>
                </c:pt>
                <c:pt idx="3">
                  <c:v>1790</c:v>
                </c:pt>
                <c:pt idx="4">
                  <c:v>1539</c:v>
                </c:pt>
                <c:pt idx="5">
                  <c:v>1412</c:v>
                </c:pt>
                <c:pt idx="6">
                  <c:v>1251</c:v>
                </c:pt>
                <c:pt idx="7">
                  <c:v>1144</c:v>
                </c:pt>
                <c:pt idx="8">
                  <c:v>1126</c:v>
                </c:pt>
                <c:pt idx="9">
                  <c:v>1029</c:v>
                </c:pt>
                <c:pt idx="10">
                  <c:v>943</c:v>
                </c:pt>
                <c:pt idx="11">
                  <c:v>855</c:v>
                </c:pt>
                <c:pt idx="12">
                  <c:v>603</c:v>
                </c:pt>
                <c:pt idx="13">
                  <c:v>601</c:v>
                </c:pt>
                <c:pt idx="14">
                  <c:v>595</c:v>
                </c:pt>
                <c:pt idx="15">
                  <c:v>582</c:v>
                </c:pt>
                <c:pt idx="16">
                  <c:v>514</c:v>
                </c:pt>
                <c:pt idx="17">
                  <c:v>487</c:v>
                </c:pt>
                <c:pt idx="18">
                  <c:v>468</c:v>
                </c:pt>
                <c:pt idx="19">
                  <c:v>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0-4611-B9BE-7CD6EDB64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555982447"/>
        <c:axId val="1555969007"/>
      </c:barChart>
      <c:catAx>
        <c:axId val="15559824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969007"/>
        <c:crosses val="autoZero"/>
        <c:auto val="1"/>
        <c:lblAlgn val="ctr"/>
        <c:lblOffset val="100"/>
        <c:noMultiLvlLbl val="0"/>
      </c:catAx>
      <c:valAx>
        <c:axId val="1555969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5982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Ratio of Retracted Articles/ Wos Records</a:t>
            </a:r>
          </a:p>
        </c:rich>
      </c:tx>
      <c:layout>
        <c:manualLayout>
          <c:xMode val="edge"/>
          <c:yMode val="edge"/>
          <c:x val="2.1448126266079701E-2"/>
          <c:y val="1.21334778098276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'Countries. ratio'!$A$2:$A$20</c:f>
              <c:strCache>
                <c:ptCount val="19"/>
                <c:pt idx="0">
                  <c:v>PEOPLES R CHINA</c:v>
                </c:pt>
                <c:pt idx="1">
                  <c:v>USA</c:v>
                </c:pt>
                <c:pt idx="2">
                  <c:v>INDIA</c:v>
                </c:pt>
                <c:pt idx="3">
                  <c:v>SAUDI ARABIA</c:v>
                </c:pt>
                <c:pt idx="4">
                  <c:v>IRAN</c:v>
                </c:pt>
                <c:pt idx="5">
                  <c:v>JAPAN</c:v>
                </c:pt>
                <c:pt idx="6">
                  <c:v>PAKISTAN</c:v>
                </c:pt>
                <c:pt idx="7">
                  <c:v>SOUTH KOREA</c:v>
                </c:pt>
                <c:pt idx="8">
                  <c:v>ENGLAND</c:v>
                </c:pt>
                <c:pt idx="9">
                  <c:v>GERMANY</c:v>
                </c:pt>
                <c:pt idx="10">
                  <c:v>EGYPT</c:v>
                </c:pt>
                <c:pt idx="11">
                  <c:v>ITALY</c:v>
                </c:pt>
                <c:pt idx="12">
                  <c:v>AUSTRALIA</c:v>
                </c:pt>
                <c:pt idx="13">
                  <c:v>FRANCE</c:v>
                </c:pt>
                <c:pt idx="14">
                  <c:v>MALAYSIA</c:v>
                </c:pt>
                <c:pt idx="15">
                  <c:v>CANADA</c:v>
                </c:pt>
                <c:pt idx="16">
                  <c:v>TAIWAN</c:v>
                </c:pt>
                <c:pt idx="17">
                  <c:v>TURKEY</c:v>
                </c:pt>
                <c:pt idx="18">
                  <c:v>SPAIN</c:v>
                </c:pt>
              </c:strCache>
            </c:strRef>
          </c:cat>
          <c:val>
            <c:numRef>
              <c:f>'Countries. ratio'!$D$2:$D$20</c:f>
              <c:numCache>
                <c:formatCode>0.000</c:formatCode>
                <c:ptCount val="19"/>
                <c:pt idx="0">
                  <c:v>0.24697027829421819</c:v>
                </c:pt>
                <c:pt idx="1">
                  <c:v>2.8349153207034506E-2</c:v>
                </c:pt>
                <c:pt idx="2">
                  <c:v>0.14976067383535971</c:v>
                </c:pt>
                <c:pt idx="3">
                  <c:v>0.3225720345856356</c:v>
                </c:pt>
                <c:pt idx="4">
                  <c:v>0.16026448218545805</c:v>
                </c:pt>
                <c:pt idx="5">
                  <c:v>4.0253240141378509E-2</c:v>
                </c:pt>
                <c:pt idx="6">
                  <c:v>0.30689482852569083</c:v>
                </c:pt>
                <c:pt idx="7">
                  <c:v>6.4460949054303412E-2</c:v>
                </c:pt>
                <c:pt idx="8">
                  <c:v>2.3914725038387256E-2</c:v>
                </c:pt>
                <c:pt idx="9">
                  <c:v>2.1659456638815026E-2</c:v>
                </c:pt>
                <c:pt idx="10">
                  <c:v>0.2040425617669582</c:v>
                </c:pt>
                <c:pt idx="11">
                  <c:v>3.0812533566452756E-2</c:v>
                </c:pt>
                <c:pt idx="12">
                  <c:v>2.6733517997061702E-2</c:v>
                </c:pt>
                <c:pt idx="13">
                  <c:v>2.1483287969011611E-2</c:v>
                </c:pt>
                <c:pt idx="14">
                  <c:v>0.12857085459439915</c:v>
                </c:pt>
                <c:pt idx="15">
                  <c:v>2.083736142858103E-2</c:v>
                </c:pt>
                <c:pt idx="16">
                  <c:v>5.6298448007910167E-2</c:v>
                </c:pt>
                <c:pt idx="17">
                  <c:v>5.3532692182364935E-2</c:v>
                </c:pt>
                <c:pt idx="18">
                  <c:v>2.1071126549713312E-2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C-4345-AC88-13EC35BB6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466998784"/>
        <c:axId val="1466999200"/>
      </c:barChart>
      <c:catAx>
        <c:axId val="1466998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6999200"/>
        <c:crosses val="autoZero"/>
        <c:auto val="1"/>
        <c:lblAlgn val="ctr"/>
        <c:lblOffset val="100"/>
        <c:noMultiLvlLbl val="0"/>
      </c:catAx>
      <c:valAx>
        <c:axId val="1466999200"/>
        <c:scaling>
          <c:orientation val="minMax"/>
        </c:scaling>
        <c:delete val="0"/>
        <c:axPos val="b"/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6998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755914007715896E-2"/>
          <c:y val="5.1772220168092575E-2"/>
          <c:w val="0.87000908879541761"/>
          <c:h val="0.585260897338948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'Countries. ratio'!$G$2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'Countries. ratio'!$F$3:$F$21</c:f>
              <c:strCache>
                <c:ptCount val="19"/>
                <c:pt idx="0">
                  <c:v>SAUDI ARABIA</c:v>
                </c:pt>
                <c:pt idx="1">
                  <c:v>PAKISTAN</c:v>
                </c:pt>
                <c:pt idx="2">
                  <c:v>PEOPLES R CHINA</c:v>
                </c:pt>
                <c:pt idx="3">
                  <c:v>EGYPT</c:v>
                </c:pt>
                <c:pt idx="4">
                  <c:v>IRAN</c:v>
                </c:pt>
                <c:pt idx="5">
                  <c:v>INDIA</c:v>
                </c:pt>
                <c:pt idx="6">
                  <c:v>MALAYSIA</c:v>
                </c:pt>
                <c:pt idx="7">
                  <c:v>SOUTH KOREA</c:v>
                </c:pt>
                <c:pt idx="8">
                  <c:v>TAIWAN</c:v>
                </c:pt>
                <c:pt idx="9">
                  <c:v>TURKEY</c:v>
                </c:pt>
                <c:pt idx="10">
                  <c:v>JAPAN</c:v>
                </c:pt>
                <c:pt idx="11">
                  <c:v>ITALY</c:v>
                </c:pt>
                <c:pt idx="12">
                  <c:v>USA</c:v>
                </c:pt>
                <c:pt idx="13">
                  <c:v>AUSTRALIA</c:v>
                </c:pt>
                <c:pt idx="14">
                  <c:v>ENGLAND</c:v>
                </c:pt>
                <c:pt idx="15">
                  <c:v>GERMANY</c:v>
                </c:pt>
                <c:pt idx="16">
                  <c:v>FRANCE</c:v>
                </c:pt>
                <c:pt idx="17">
                  <c:v>SPAIN</c:v>
                </c:pt>
                <c:pt idx="18">
                  <c:v>CANADA</c:v>
                </c:pt>
              </c:strCache>
            </c:strRef>
          </c:cat>
          <c:val>
            <c:numRef>
              <c:f>'Countries. ratio'!$G$3:$G$21</c:f>
              <c:numCache>
                <c:formatCode>0.000</c:formatCode>
                <c:ptCount val="19"/>
                <c:pt idx="0">
                  <c:v>0.3225720345856356</c:v>
                </c:pt>
                <c:pt idx="1">
                  <c:v>0.30689482852569083</c:v>
                </c:pt>
                <c:pt idx="2">
                  <c:v>0.24697027829421819</c:v>
                </c:pt>
                <c:pt idx="3">
                  <c:v>0.2040425617669582</c:v>
                </c:pt>
                <c:pt idx="4">
                  <c:v>0.16026448218545805</c:v>
                </c:pt>
                <c:pt idx="5">
                  <c:v>0.14976067383535971</c:v>
                </c:pt>
                <c:pt idx="6">
                  <c:v>0.12857085459439915</c:v>
                </c:pt>
                <c:pt idx="7">
                  <c:v>6.4460949054303412E-2</c:v>
                </c:pt>
                <c:pt idx="8">
                  <c:v>5.6298448007910167E-2</c:v>
                </c:pt>
                <c:pt idx="9">
                  <c:v>5.3532692182364935E-2</c:v>
                </c:pt>
                <c:pt idx="10">
                  <c:v>4.0253240141378509E-2</c:v>
                </c:pt>
                <c:pt idx="11">
                  <c:v>3.0812533566452756E-2</c:v>
                </c:pt>
                <c:pt idx="12">
                  <c:v>2.8349153207034506E-2</c:v>
                </c:pt>
                <c:pt idx="13">
                  <c:v>2.6733517997061702E-2</c:v>
                </c:pt>
                <c:pt idx="14">
                  <c:v>2.3914725038387256E-2</c:v>
                </c:pt>
                <c:pt idx="15">
                  <c:v>2.1659456638815026E-2</c:v>
                </c:pt>
                <c:pt idx="16">
                  <c:v>2.1483287969011611E-2</c:v>
                </c:pt>
                <c:pt idx="17">
                  <c:v>2.1071126549713312E-2</c:v>
                </c:pt>
                <c:pt idx="18">
                  <c:v>2.083736142858103E-2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8E-43B2-A3DC-799F8CD7A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7095936"/>
        <c:axId val="1817093024"/>
      </c:barChart>
      <c:catAx>
        <c:axId val="181709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093024"/>
        <c:crosses val="autoZero"/>
        <c:auto val="1"/>
        <c:lblAlgn val="ctr"/>
        <c:lblOffset val="100"/>
        <c:noMultiLvlLbl val="0"/>
      </c:catAx>
      <c:valAx>
        <c:axId val="1817093024"/>
        <c:scaling>
          <c:orientation val="minMax"/>
        </c:scaling>
        <c:delete val="0"/>
        <c:axPos val="l"/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095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1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cat>
            <c:strRef>
              <c:f>Sheet6!$A$1:$A$26</c:f>
              <c:strCache>
                <c:ptCount val="26"/>
                <c:pt idx="0">
                  <c:v>Countries/Regions</c:v>
                </c:pt>
                <c:pt idx="1">
                  <c:v>PEOPLES R CHINA</c:v>
                </c:pt>
                <c:pt idx="2">
                  <c:v>USA</c:v>
                </c:pt>
                <c:pt idx="3">
                  <c:v>INDIA</c:v>
                </c:pt>
                <c:pt idx="4">
                  <c:v>SAUDI ARABIA</c:v>
                </c:pt>
                <c:pt idx="5">
                  <c:v>IRAN</c:v>
                </c:pt>
                <c:pt idx="6">
                  <c:v>JAPAN</c:v>
                </c:pt>
                <c:pt idx="7">
                  <c:v>PAKISTAN</c:v>
                </c:pt>
                <c:pt idx="8">
                  <c:v>SOUTH KOREA</c:v>
                </c:pt>
                <c:pt idx="9">
                  <c:v>ENGLAND</c:v>
                </c:pt>
                <c:pt idx="10">
                  <c:v>GERMANY</c:v>
                </c:pt>
                <c:pt idx="11">
                  <c:v>EGYPT</c:v>
                </c:pt>
                <c:pt idx="12">
                  <c:v>ITALY</c:v>
                </c:pt>
                <c:pt idx="13">
                  <c:v>FRANCE</c:v>
                </c:pt>
                <c:pt idx="14">
                  <c:v>AUSTRALIA</c:v>
                </c:pt>
                <c:pt idx="15">
                  <c:v>CANADA</c:v>
                </c:pt>
                <c:pt idx="16">
                  <c:v>MALAYSIA</c:v>
                </c:pt>
                <c:pt idx="17">
                  <c:v>TAIWAN</c:v>
                </c:pt>
                <c:pt idx="18">
                  <c:v>TURKEY</c:v>
                </c:pt>
                <c:pt idx="19">
                  <c:v>SPAIN</c:v>
                </c:pt>
                <c:pt idx="20">
                  <c:v>ETHIOPIA</c:v>
                </c:pt>
                <c:pt idx="21">
                  <c:v>RUSSIA</c:v>
                </c:pt>
                <c:pt idx="22">
                  <c:v>IRAQ</c:v>
                </c:pt>
                <c:pt idx="23">
                  <c:v>NETHERLANDS</c:v>
                </c:pt>
                <c:pt idx="24">
                  <c:v>BRAZIL</c:v>
                </c:pt>
                <c:pt idx="25">
                  <c:v>SWEDEN</c:v>
                </c:pt>
              </c:strCache>
            </c:strRef>
          </c:cat>
          <c:val>
            <c:numRef>
              <c:f>Sheet6!$E$1:$E$26</c:f>
              <c:numCache>
                <c:formatCode>General</c:formatCode>
                <c:ptCount val="26"/>
                <c:pt idx="1">
                  <c:v>2.4209516127324479E-3</c:v>
                </c:pt>
                <c:pt idx="2">
                  <c:v>2.022494923082002E-4</c:v>
                </c:pt>
                <c:pt idx="3">
                  <c:v>1.3383553968129315E-3</c:v>
                </c:pt>
                <c:pt idx="4">
                  <c:v>3.3129681418320529E-3</c:v>
                </c:pt>
                <c:pt idx="5">
                  <c:v>1.6903988858085577E-3</c:v>
                </c:pt>
                <c:pt idx="6">
                  <c:v>3.1971531751104793E-4</c:v>
                </c:pt>
                <c:pt idx="7">
                  <c:v>3.2856377446500045E-3</c:v>
                </c:pt>
                <c:pt idx="8">
                  <c:v>6.3591838232146894E-4</c:v>
                </c:pt>
                <c:pt idx="9">
                  <c:v>1.8617755651051011E-4</c:v>
                </c:pt>
                <c:pt idx="10">
                  <c:v>2.1397575690025028E-4</c:v>
                </c:pt>
                <c:pt idx="11">
                  <c:v>2.0633715447278995E-3</c:v>
                </c:pt>
                <c:pt idx="12">
                  <c:v>2.6940351226557955E-4</c:v>
                </c:pt>
                <c:pt idx="13">
                  <c:v>1.6323109869147129E-4</c:v>
                </c:pt>
                <c:pt idx="14">
                  <c:v>2.2996087986629362E-4</c:v>
                </c:pt>
                <c:pt idx="15">
                  <c:v>1.6612742727527567E-4</c:v>
                </c:pt>
                <c:pt idx="16">
                  <c:v>1.294777729823047E-3</c:v>
                </c:pt>
                <c:pt idx="17">
                  <c:v>5.3815734506251105E-4</c:v>
                </c:pt>
                <c:pt idx="18">
                  <c:v>3.2929212335945581E-3</c:v>
                </c:pt>
                <c:pt idx="19">
                  <c:v>1.8943794409637696E-4</c:v>
                </c:pt>
                <c:pt idx="20">
                  <c:v>1.3453044256473916E-2</c:v>
                </c:pt>
                <c:pt idx="21">
                  <c:v>2.3234570105423806E-4</c:v>
                </c:pt>
                <c:pt idx="22">
                  <c:v>7.5488654235003373E-3</c:v>
                </c:pt>
                <c:pt idx="23">
                  <c:v>1.8502820844207919E-4</c:v>
                </c:pt>
                <c:pt idx="24">
                  <c:v>7.6584098128083767E-4</c:v>
                </c:pt>
                <c:pt idx="25">
                  <c:v>5.3866808101567937E-4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8C-4C04-9D22-21F0CEBC99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632034687"/>
        <c:axId val="1632012607"/>
      </c:barChart>
      <c:catAx>
        <c:axId val="16320346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012607"/>
        <c:crosses val="autoZero"/>
        <c:auto val="1"/>
        <c:lblAlgn val="ctr"/>
        <c:lblOffset val="100"/>
        <c:noMultiLvlLbl val="0"/>
      </c:catAx>
      <c:valAx>
        <c:axId val="1632012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034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41-452F-8BEE-1AC3A5AF16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Sheet6!$G$1:$G$25</c:f>
              <c:strCache>
                <c:ptCount val="25"/>
                <c:pt idx="0">
                  <c:v>ETHIOPIA</c:v>
                </c:pt>
                <c:pt idx="1">
                  <c:v>IRAQ</c:v>
                </c:pt>
                <c:pt idx="2">
                  <c:v>SAUDI ARABIA</c:v>
                </c:pt>
                <c:pt idx="3">
                  <c:v>TURKEY</c:v>
                </c:pt>
                <c:pt idx="4">
                  <c:v>PAKISTAN</c:v>
                </c:pt>
                <c:pt idx="5">
                  <c:v>PEOPLES R CHINA</c:v>
                </c:pt>
                <c:pt idx="6">
                  <c:v>EGYPT</c:v>
                </c:pt>
                <c:pt idx="7">
                  <c:v>IRAN</c:v>
                </c:pt>
                <c:pt idx="8">
                  <c:v>INDIA</c:v>
                </c:pt>
                <c:pt idx="9">
                  <c:v>MALAYSIA</c:v>
                </c:pt>
                <c:pt idx="10">
                  <c:v>BRAZIL</c:v>
                </c:pt>
                <c:pt idx="11">
                  <c:v>SOUTH KOREA</c:v>
                </c:pt>
                <c:pt idx="12">
                  <c:v>SWEDEN</c:v>
                </c:pt>
                <c:pt idx="13">
                  <c:v>TAIWAN</c:v>
                </c:pt>
                <c:pt idx="14">
                  <c:v>JAPAN</c:v>
                </c:pt>
                <c:pt idx="15">
                  <c:v>ITALY</c:v>
                </c:pt>
                <c:pt idx="16">
                  <c:v>RUSSIA</c:v>
                </c:pt>
                <c:pt idx="17">
                  <c:v>AUSTRALIA</c:v>
                </c:pt>
                <c:pt idx="18">
                  <c:v>GERMANY</c:v>
                </c:pt>
                <c:pt idx="19">
                  <c:v>USA</c:v>
                </c:pt>
                <c:pt idx="20">
                  <c:v>SPAIN</c:v>
                </c:pt>
                <c:pt idx="21">
                  <c:v>ENGLAND</c:v>
                </c:pt>
                <c:pt idx="22">
                  <c:v>NETHERLANDS</c:v>
                </c:pt>
                <c:pt idx="23">
                  <c:v>CANADA</c:v>
                </c:pt>
                <c:pt idx="24">
                  <c:v>FRANCE</c:v>
                </c:pt>
              </c:strCache>
            </c:strRef>
          </c:cat>
          <c:val>
            <c:numRef>
              <c:f>Sheet6!$H$1:$H$25</c:f>
              <c:numCache>
                <c:formatCode>0.000</c:formatCode>
                <c:ptCount val="25"/>
                <c:pt idx="0">
                  <c:v>1.3453044256473916E-2</c:v>
                </c:pt>
                <c:pt idx="1">
                  <c:v>7.5488654235003373E-3</c:v>
                </c:pt>
                <c:pt idx="2">
                  <c:v>3.3129681418320529E-3</c:v>
                </c:pt>
                <c:pt idx="3">
                  <c:v>3.2929212335945581E-3</c:v>
                </c:pt>
                <c:pt idx="4">
                  <c:v>3.2856377446500045E-3</c:v>
                </c:pt>
                <c:pt idx="5">
                  <c:v>2.4209516127324479E-3</c:v>
                </c:pt>
                <c:pt idx="6">
                  <c:v>2.0633715447278995E-3</c:v>
                </c:pt>
                <c:pt idx="7">
                  <c:v>1.6903988858085577E-3</c:v>
                </c:pt>
                <c:pt idx="8">
                  <c:v>1.3383553968129315E-3</c:v>
                </c:pt>
                <c:pt idx="9">
                  <c:v>1.294777729823047E-3</c:v>
                </c:pt>
                <c:pt idx="10">
                  <c:v>7.6584098128083767E-4</c:v>
                </c:pt>
                <c:pt idx="11">
                  <c:v>6.3591838232146894E-4</c:v>
                </c:pt>
                <c:pt idx="12">
                  <c:v>5.3866808101567937E-4</c:v>
                </c:pt>
                <c:pt idx="13">
                  <c:v>5.3815734506251105E-4</c:v>
                </c:pt>
                <c:pt idx="14">
                  <c:v>3.1971531751104793E-4</c:v>
                </c:pt>
                <c:pt idx="15">
                  <c:v>2.6940351226557955E-4</c:v>
                </c:pt>
                <c:pt idx="16">
                  <c:v>2.3234570105423806E-4</c:v>
                </c:pt>
                <c:pt idx="17">
                  <c:v>2.2996087986629362E-4</c:v>
                </c:pt>
                <c:pt idx="18">
                  <c:v>2.1397575690025028E-4</c:v>
                </c:pt>
                <c:pt idx="19">
                  <c:v>2.022494923082002E-4</c:v>
                </c:pt>
                <c:pt idx="20">
                  <c:v>1.8943794409637696E-4</c:v>
                </c:pt>
                <c:pt idx="21">
                  <c:v>1.8617755651051011E-4</c:v>
                </c:pt>
                <c:pt idx="22">
                  <c:v>1.8502820844207919E-4</c:v>
                </c:pt>
                <c:pt idx="23">
                  <c:v>1.6612742727527567E-4</c:v>
                </c:pt>
                <c:pt idx="24">
                  <c:v>1.6323109869147129E-4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1-452F-8BEE-1AC3A5AF1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2038527"/>
        <c:axId val="1632036607"/>
      </c:barChart>
      <c:catAx>
        <c:axId val="163203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036607"/>
        <c:crosses val="autoZero"/>
        <c:auto val="1"/>
        <c:lblAlgn val="ctr"/>
        <c:lblOffset val="100"/>
        <c:noMultiLvlLbl val="0"/>
      </c:catAx>
      <c:valAx>
        <c:axId val="16320366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203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EA0B2A-E762-4AC1-ACA2-1B5D27720761}" type="doc">
      <dgm:prSet loTypeId="urn:microsoft.com/office/officeart/2005/8/layout/process4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B1D5ED3-DFB8-430B-84D3-7EEE8058B3AE}">
      <dgm:prSet custT="1"/>
      <dgm:spPr/>
      <dgm:t>
        <a:bodyPr/>
        <a:lstStyle/>
        <a:p>
          <a:r>
            <a:rPr lang="fa-IR" sz="3200" b="1">
              <a:cs typeface="B Nazanin" panose="00000400000000000000" pitchFamily="2" charset="-78"/>
            </a:rPr>
            <a:t>مفهوم و دلایل سلب اعتبار مقالات</a:t>
          </a:r>
          <a:endParaRPr lang="en-US" sz="3200">
            <a:cs typeface="B Nazanin" panose="00000400000000000000" pitchFamily="2" charset="-78"/>
          </a:endParaRPr>
        </a:p>
      </dgm:t>
    </dgm:pt>
    <dgm:pt modelId="{4EAFD18C-EA73-48C2-B76F-D91AA7443B8D}" type="parTrans" cxnId="{DB04C3F1-4960-49E4-8F53-4F04476265E1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E40B02C5-DD38-4825-A60B-56AF0D64CE72}" type="sibTrans" cxnId="{DB04C3F1-4960-49E4-8F53-4F04476265E1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9079B5D8-29DB-48E6-950E-546E24774D3D}">
      <dgm:prSet custT="1"/>
      <dgm:spPr/>
      <dgm:t>
        <a:bodyPr/>
        <a:lstStyle/>
        <a:p>
          <a:r>
            <a:rPr lang="fa-IR" sz="3200" b="1">
              <a:cs typeface="B Nazanin" panose="00000400000000000000" pitchFamily="2" charset="-78"/>
            </a:rPr>
            <a:t>آمار و شواهد جهانی و مصداق‌ها</a:t>
          </a:r>
          <a:endParaRPr lang="en-US" sz="3200">
            <a:cs typeface="B Nazanin" panose="00000400000000000000" pitchFamily="2" charset="-78"/>
          </a:endParaRPr>
        </a:p>
      </dgm:t>
    </dgm:pt>
    <dgm:pt modelId="{31DC6267-FAA4-4122-B0ED-B8270B4B803E}" type="parTrans" cxnId="{A90D94ED-6ED9-458C-B2AB-BD39413C4272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93EF8939-722F-485C-82AA-0B08BFBA2B46}" type="sibTrans" cxnId="{A90D94ED-6ED9-458C-B2AB-BD39413C4272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04849A80-9415-4F24-BC8E-7C6145945615}">
      <dgm:prSet custT="1"/>
      <dgm:spPr/>
      <dgm:t>
        <a:bodyPr/>
        <a:lstStyle/>
        <a:p>
          <a:r>
            <a:rPr lang="fa-IR" sz="3200" b="1">
              <a:cs typeface="B Nazanin" panose="00000400000000000000" pitchFamily="2" charset="-78"/>
            </a:rPr>
            <a:t>پیامدهای سلب اعتبار مقالات برای پژوهشگر، دانشگاه و کشور</a:t>
          </a:r>
          <a:endParaRPr lang="en-US" sz="3200">
            <a:cs typeface="B Nazanin" panose="00000400000000000000" pitchFamily="2" charset="-78"/>
          </a:endParaRPr>
        </a:p>
      </dgm:t>
    </dgm:pt>
    <dgm:pt modelId="{57D0DE38-9E29-46A2-B32A-639BF367EA48}" type="parTrans" cxnId="{3A92A3EF-0523-4D6B-91E6-20662849D279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18487900-091E-42A1-87D1-92365F4695A4}" type="sibTrans" cxnId="{3A92A3EF-0523-4D6B-91E6-20662849D279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263B798A-4A88-4255-91EC-40E39E9A56EE}">
      <dgm:prSet custT="1"/>
      <dgm:spPr/>
      <dgm:t>
        <a:bodyPr/>
        <a:lstStyle/>
        <a:p>
          <a:r>
            <a:rPr lang="fa-IR" sz="3200" b="1">
              <a:cs typeface="B Nazanin" panose="00000400000000000000" pitchFamily="2" charset="-78"/>
            </a:rPr>
            <a:t>توصیه‌هایی جهت اقدامات پیشگیرانه</a:t>
          </a:r>
          <a:endParaRPr lang="en-US" sz="3200">
            <a:cs typeface="B Nazanin" panose="00000400000000000000" pitchFamily="2" charset="-78"/>
          </a:endParaRPr>
        </a:p>
      </dgm:t>
    </dgm:pt>
    <dgm:pt modelId="{DCA13DB1-D6B7-4DE1-8B0A-2B214E7E57FE}" type="parTrans" cxnId="{AEBB9914-623F-4825-AC18-B9AA1BC0CBBF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DA253265-5A3D-4967-B1E2-C7B81B5887EB}" type="sibTrans" cxnId="{AEBB9914-623F-4825-AC18-B9AA1BC0CBBF}">
      <dgm:prSet/>
      <dgm:spPr/>
      <dgm:t>
        <a:bodyPr/>
        <a:lstStyle/>
        <a:p>
          <a:endParaRPr lang="en-US" sz="3200">
            <a:cs typeface="B Nazanin" panose="00000400000000000000" pitchFamily="2" charset="-78"/>
          </a:endParaRPr>
        </a:p>
      </dgm:t>
    </dgm:pt>
    <dgm:pt modelId="{2552F73E-4AB2-470C-A184-C62DCA08A447}" type="pres">
      <dgm:prSet presAssocID="{61EA0B2A-E762-4AC1-ACA2-1B5D27720761}" presName="Name0" presStyleCnt="0">
        <dgm:presLayoutVars>
          <dgm:dir/>
          <dgm:animLvl val="lvl"/>
          <dgm:resizeHandles val="exact"/>
        </dgm:presLayoutVars>
      </dgm:prSet>
      <dgm:spPr/>
    </dgm:pt>
    <dgm:pt modelId="{045A188D-2592-4810-9551-D81C076B2E2D}" type="pres">
      <dgm:prSet presAssocID="{263B798A-4A88-4255-91EC-40E39E9A56EE}" presName="boxAndChildren" presStyleCnt="0"/>
      <dgm:spPr/>
    </dgm:pt>
    <dgm:pt modelId="{FE6BB56A-96BE-4D7F-9071-E301BD7C881D}" type="pres">
      <dgm:prSet presAssocID="{263B798A-4A88-4255-91EC-40E39E9A56EE}" presName="parentTextBox" presStyleLbl="node1" presStyleIdx="0" presStyleCnt="4"/>
      <dgm:spPr/>
    </dgm:pt>
    <dgm:pt modelId="{CCAA590F-8FE3-4304-BD45-71E7AD38E347}" type="pres">
      <dgm:prSet presAssocID="{18487900-091E-42A1-87D1-92365F4695A4}" presName="sp" presStyleCnt="0"/>
      <dgm:spPr/>
    </dgm:pt>
    <dgm:pt modelId="{91342AE3-EA22-45E7-AFFF-A0DE73BE5D62}" type="pres">
      <dgm:prSet presAssocID="{04849A80-9415-4F24-BC8E-7C6145945615}" presName="arrowAndChildren" presStyleCnt="0"/>
      <dgm:spPr/>
    </dgm:pt>
    <dgm:pt modelId="{7842FCB6-7F89-4CE0-BA78-BB4273967B26}" type="pres">
      <dgm:prSet presAssocID="{04849A80-9415-4F24-BC8E-7C6145945615}" presName="parentTextArrow" presStyleLbl="node1" presStyleIdx="1" presStyleCnt="4"/>
      <dgm:spPr/>
    </dgm:pt>
    <dgm:pt modelId="{D748CEA6-7E35-41FC-AF47-488394E3BF92}" type="pres">
      <dgm:prSet presAssocID="{93EF8939-722F-485C-82AA-0B08BFBA2B46}" presName="sp" presStyleCnt="0"/>
      <dgm:spPr/>
    </dgm:pt>
    <dgm:pt modelId="{E4985D0A-053D-4B75-854B-46BE5EEE5C9A}" type="pres">
      <dgm:prSet presAssocID="{9079B5D8-29DB-48E6-950E-546E24774D3D}" presName="arrowAndChildren" presStyleCnt="0"/>
      <dgm:spPr/>
    </dgm:pt>
    <dgm:pt modelId="{CCCB44C4-A765-444B-9953-CCCC4419EC2C}" type="pres">
      <dgm:prSet presAssocID="{9079B5D8-29DB-48E6-950E-546E24774D3D}" presName="parentTextArrow" presStyleLbl="node1" presStyleIdx="2" presStyleCnt="4"/>
      <dgm:spPr/>
    </dgm:pt>
    <dgm:pt modelId="{D188496F-FD49-417A-B566-DA75C371E400}" type="pres">
      <dgm:prSet presAssocID="{E40B02C5-DD38-4825-A60B-56AF0D64CE72}" presName="sp" presStyleCnt="0"/>
      <dgm:spPr/>
    </dgm:pt>
    <dgm:pt modelId="{0E9B51D5-35B2-4109-9A40-D90B0C868878}" type="pres">
      <dgm:prSet presAssocID="{AB1D5ED3-DFB8-430B-84D3-7EEE8058B3AE}" presName="arrowAndChildren" presStyleCnt="0"/>
      <dgm:spPr/>
    </dgm:pt>
    <dgm:pt modelId="{E716DD0C-3AE9-458A-BD9C-77E6A05E7B2C}" type="pres">
      <dgm:prSet presAssocID="{AB1D5ED3-DFB8-430B-84D3-7EEE8058B3AE}" presName="parentTextArrow" presStyleLbl="node1" presStyleIdx="3" presStyleCnt="4" custLinFactNeighborX="-123" custLinFactNeighborY="-3196"/>
      <dgm:spPr/>
    </dgm:pt>
  </dgm:ptLst>
  <dgm:cxnLst>
    <dgm:cxn modelId="{AEBB9914-623F-4825-AC18-B9AA1BC0CBBF}" srcId="{61EA0B2A-E762-4AC1-ACA2-1B5D27720761}" destId="{263B798A-4A88-4255-91EC-40E39E9A56EE}" srcOrd="3" destOrd="0" parTransId="{DCA13DB1-D6B7-4DE1-8B0A-2B214E7E57FE}" sibTransId="{DA253265-5A3D-4967-B1E2-C7B81B5887EB}"/>
    <dgm:cxn modelId="{CBF4A35E-69A5-4654-A137-AA867435C6C8}" type="presOf" srcId="{AB1D5ED3-DFB8-430B-84D3-7EEE8058B3AE}" destId="{E716DD0C-3AE9-458A-BD9C-77E6A05E7B2C}" srcOrd="0" destOrd="0" presId="urn:microsoft.com/office/officeart/2005/8/layout/process4"/>
    <dgm:cxn modelId="{74258B72-6694-46E3-A148-A119498F0881}" type="presOf" srcId="{263B798A-4A88-4255-91EC-40E39E9A56EE}" destId="{FE6BB56A-96BE-4D7F-9071-E301BD7C881D}" srcOrd="0" destOrd="0" presId="urn:microsoft.com/office/officeart/2005/8/layout/process4"/>
    <dgm:cxn modelId="{481940C7-D693-42D2-A33B-B18261021FA0}" type="presOf" srcId="{04849A80-9415-4F24-BC8E-7C6145945615}" destId="{7842FCB6-7F89-4CE0-BA78-BB4273967B26}" srcOrd="0" destOrd="0" presId="urn:microsoft.com/office/officeart/2005/8/layout/process4"/>
    <dgm:cxn modelId="{A90D94ED-6ED9-458C-B2AB-BD39413C4272}" srcId="{61EA0B2A-E762-4AC1-ACA2-1B5D27720761}" destId="{9079B5D8-29DB-48E6-950E-546E24774D3D}" srcOrd="1" destOrd="0" parTransId="{31DC6267-FAA4-4122-B0ED-B8270B4B803E}" sibTransId="{93EF8939-722F-485C-82AA-0B08BFBA2B46}"/>
    <dgm:cxn modelId="{3A92A3EF-0523-4D6B-91E6-20662849D279}" srcId="{61EA0B2A-E762-4AC1-ACA2-1B5D27720761}" destId="{04849A80-9415-4F24-BC8E-7C6145945615}" srcOrd="2" destOrd="0" parTransId="{57D0DE38-9E29-46A2-B32A-639BF367EA48}" sibTransId="{18487900-091E-42A1-87D1-92365F4695A4}"/>
    <dgm:cxn modelId="{C6FDCDEF-3576-4FF0-89BC-0643649502DD}" type="presOf" srcId="{61EA0B2A-E762-4AC1-ACA2-1B5D27720761}" destId="{2552F73E-4AB2-470C-A184-C62DCA08A447}" srcOrd="0" destOrd="0" presId="urn:microsoft.com/office/officeart/2005/8/layout/process4"/>
    <dgm:cxn modelId="{DB04C3F1-4960-49E4-8F53-4F04476265E1}" srcId="{61EA0B2A-E762-4AC1-ACA2-1B5D27720761}" destId="{AB1D5ED3-DFB8-430B-84D3-7EEE8058B3AE}" srcOrd="0" destOrd="0" parTransId="{4EAFD18C-EA73-48C2-B76F-D91AA7443B8D}" sibTransId="{E40B02C5-DD38-4825-A60B-56AF0D64CE72}"/>
    <dgm:cxn modelId="{98BBB1F5-577C-4FAF-95F9-256A1039EDC3}" type="presOf" srcId="{9079B5D8-29DB-48E6-950E-546E24774D3D}" destId="{CCCB44C4-A765-444B-9953-CCCC4419EC2C}" srcOrd="0" destOrd="0" presId="urn:microsoft.com/office/officeart/2005/8/layout/process4"/>
    <dgm:cxn modelId="{308E6C67-4A13-4868-AB2C-9FEDAB29AFE6}" type="presParOf" srcId="{2552F73E-4AB2-470C-A184-C62DCA08A447}" destId="{045A188D-2592-4810-9551-D81C076B2E2D}" srcOrd="0" destOrd="0" presId="urn:microsoft.com/office/officeart/2005/8/layout/process4"/>
    <dgm:cxn modelId="{2F596931-888F-4EDC-B583-637D7E5B061F}" type="presParOf" srcId="{045A188D-2592-4810-9551-D81C076B2E2D}" destId="{FE6BB56A-96BE-4D7F-9071-E301BD7C881D}" srcOrd="0" destOrd="0" presId="urn:microsoft.com/office/officeart/2005/8/layout/process4"/>
    <dgm:cxn modelId="{1CC648A4-508A-4647-9012-6B978B88C04E}" type="presParOf" srcId="{2552F73E-4AB2-470C-A184-C62DCA08A447}" destId="{CCAA590F-8FE3-4304-BD45-71E7AD38E347}" srcOrd="1" destOrd="0" presId="urn:microsoft.com/office/officeart/2005/8/layout/process4"/>
    <dgm:cxn modelId="{C5289D4C-7661-4A86-9317-E100C29FD3FC}" type="presParOf" srcId="{2552F73E-4AB2-470C-A184-C62DCA08A447}" destId="{91342AE3-EA22-45E7-AFFF-A0DE73BE5D62}" srcOrd="2" destOrd="0" presId="urn:microsoft.com/office/officeart/2005/8/layout/process4"/>
    <dgm:cxn modelId="{83C8FCE0-4C2F-4F52-AF4D-E53C896D6592}" type="presParOf" srcId="{91342AE3-EA22-45E7-AFFF-A0DE73BE5D62}" destId="{7842FCB6-7F89-4CE0-BA78-BB4273967B26}" srcOrd="0" destOrd="0" presId="urn:microsoft.com/office/officeart/2005/8/layout/process4"/>
    <dgm:cxn modelId="{27F7D82E-DF25-4ABA-8846-F9B8B1E5CF29}" type="presParOf" srcId="{2552F73E-4AB2-470C-A184-C62DCA08A447}" destId="{D748CEA6-7E35-41FC-AF47-488394E3BF92}" srcOrd="3" destOrd="0" presId="urn:microsoft.com/office/officeart/2005/8/layout/process4"/>
    <dgm:cxn modelId="{88F86BFA-C41D-4D97-8972-A3BB5EC76748}" type="presParOf" srcId="{2552F73E-4AB2-470C-A184-C62DCA08A447}" destId="{E4985D0A-053D-4B75-854B-46BE5EEE5C9A}" srcOrd="4" destOrd="0" presId="urn:microsoft.com/office/officeart/2005/8/layout/process4"/>
    <dgm:cxn modelId="{5B9A4FB3-11D3-4C82-AF71-7078B86D2649}" type="presParOf" srcId="{E4985D0A-053D-4B75-854B-46BE5EEE5C9A}" destId="{CCCB44C4-A765-444B-9953-CCCC4419EC2C}" srcOrd="0" destOrd="0" presId="urn:microsoft.com/office/officeart/2005/8/layout/process4"/>
    <dgm:cxn modelId="{D49E46DD-16A5-4735-A236-50183E6A314E}" type="presParOf" srcId="{2552F73E-4AB2-470C-A184-C62DCA08A447}" destId="{D188496F-FD49-417A-B566-DA75C371E400}" srcOrd="5" destOrd="0" presId="urn:microsoft.com/office/officeart/2005/8/layout/process4"/>
    <dgm:cxn modelId="{EF0A5800-D2C9-48CB-B143-11BBD793ECBC}" type="presParOf" srcId="{2552F73E-4AB2-470C-A184-C62DCA08A447}" destId="{0E9B51D5-35B2-4109-9A40-D90B0C868878}" srcOrd="6" destOrd="0" presId="urn:microsoft.com/office/officeart/2005/8/layout/process4"/>
    <dgm:cxn modelId="{68D35767-E8EE-4AD6-9243-50A5E64144D1}" type="presParOf" srcId="{0E9B51D5-35B2-4109-9A40-D90B0C868878}" destId="{E716DD0C-3AE9-458A-BD9C-77E6A05E7B2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DAD574-4258-4D84-A9C5-3A1DB497D8D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3001BCE-C03E-45EF-9D26-B0DE881514C5}">
      <dgm:prSet custT="1"/>
      <dgm:spPr/>
      <dgm:t>
        <a:bodyPr/>
        <a:lstStyle/>
        <a:p>
          <a:pPr algn="r" rtl="1"/>
          <a:r>
            <a:rPr lang="fa-IR" sz="2800" b="0">
              <a:cs typeface="B Nazanin" panose="00000400000000000000" pitchFamily="2" charset="-78"/>
            </a:rPr>
            <a:t>اعلام در وب‌سایت مجله</a:t>
          </a:r>
          <a:endParaRPr lang="en-US" sz="2800" b="0">
            <a:cs typeface="B Nazanin" panose="00000400000000000000" pitchFamily="2" charset="-78"/>
          </a:endParaRPr>
        </a:p>
      </dgm:t>
    </dgm:pt>
    <dgm:pt modelId="{F1E183BE-9FF1-4399-BCF8-5C3B9C0CEC64}" type="parTrans" cxnId="{4909F3F8-C0B5-4A10-AD15-917249CD4478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4F46F943-4F41-42A2-945A-0A488E7857FD}" type="sibTrans" cxnId="{4909F3F8-C0B5-4A10-AD15-917249CD4478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95E25D68-000D-48BB-A81A-EBEEE1D3608E}">
      <dgm:prSet custT="1"/>
      <dgm:spPr/>
      <dgm:t>
        <a:bodyPr/>
        <a:lstStyle/>
        <a:p>
          <a:pPr algn="r" rtl="1"/>
          <a:r>
            <a:rPr lang="fa-IR" sz="2800" b="0">
              <a:cs typeface="B Nazanin" panose="00000400000000000000" pitchFamily="2" charset="-78"/>
            </a:rPr>
            <a:t>درج واژه </a:t>
          </a:r>
          <a:r>
            <a:rPr lang="en-US" sz="2800" b="0">
              <a:cs typeface="B Nazanin" panose="00000400000000000000" pitchFamily="2" charset="-78"/>
            </a:rPr>
            <a:t>Retracted</a:t>
          </a:r>
          <a:r>
            <a:rPr lang="fa-IR" sz="2800" b="0">
              <a:cs typeface="B Nazanin" panose="00000400000000000000" pitchFamily="2" charset="-78"/>
            </a:rPr>
            <a:t> در کل صفحات مقاله</a:t>
          </a:r>
          <a:endParaRPr lang="en-US" sz="2800" b="0">
            <a:cs typeface="B Nazanin" panose="00000400000000000000" pitchFamily="2" charset="-78"/>
          </a:endParaRPr>
        </a:p>
      </dgm:t>
    </dgm:pt>
    <dgm:pt modelId="{DDA97B84-ABDE-4C3E-8BA5-2B3B2F3C1C87}" type="parTrans" cxnId="{EE2C935A-7999-4B6E-9E04-6EEC745BBD89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33BE8215-B6EA-4AAA-BE50-81E20C31CD73}" type="sibTrans" cxnId="{EE2C935A-7999-4B6E-9E04-6EEC745BBD89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0DEEB18A-0BFD-4EDA-AD85-90098D0A9FD4}">
      <dgm:prSet custT="1"/>
      <dgm:spPr/>
      <dgm:t>
        <a:bodyPr/>
        <a:lstStyle/>
        <a:p>
          <a:pPr algn="r" rtl="1"/>
          <a:r>
            <a:rPr lang="fa-IR" sz="2800" b="0">
              <a:cs typeface="B Nazanin" panose="00000400000000000000" pitchFamily="2" charset="-78"/>
            </a:rPr>
            <a:t>پایگاههای استنادی مثل </a:t>
          </a:r>
          <a:r>
            <a:rPr lang="en-US" sz="2800" b="0">
              <a:cs typeface="B Nazanin" panose="00000400000000000000" pitchFamily="2" charset="-78"/>
            </a:rPr>
            <a:t>Wos, Scopus</a:t>
          </a:r>
          <a:r>
            <a:rPr lang="fa-IR" sz="2800" b="0">
              <a:cs typeface="B Nazanin" panose="00000400000000000000" pitchFamily="2" charset="-78"/>
            </a:rPr>
            <a:t> و </a:t>
          </a:r>
          <a:r>
            <a:rPr lang="en-US" sz="2800" b="0">
              <a:cs typeface="B Nazanin" panose="00000400000000000000" pitchFamily="2" charset="-78"/>
            </a:rPr>
            <a:t>PubMed</a:t>
          </a:r>
        </a:p>
      </dgm:t>
    </dgm:pt>
    <dgm:pt modelId="{8A632FD4-D51D-4330-B3B9-069163AB7ADE}" type="parTrans" cxnId="{8A16CB36-9FD4-4C1C-90AF-536695244FA9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6C337E0C-5044-4F55-9FCB-13879E5A92AA}" type="sibTrans" cxnId="{8A16CB36-9FD4-4C1C-90AF-536695244FA9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8FB61416-17A9-42C6-90AB-C55E689CC2D6}">
      <dgm:prSet custT="1"/>
      <dgm:spPr/>
      <dgm:t>
        <a:bodyPr/>
        <a:lstStyle/>
        <a:p>
          <a:pPr algn="r" rtl="1"/>
          <a:r>
            <a:rPr lang="fa-IR" sz="2800" b="0">
              <a:cs typeface="B Nazanin" panose="00000400000000000000" pitchFamily="2" charset="-78"/>
            </a:rPr>
            <a:t>پایگاه </a:t>
          </a:r>
          <a:r>
            <a:rPr lang="en-US" sz="2800" b="0">
              <a:cs typeface="B Nazanin" panose="00000400000000000000" pitchFamily="2" charset="-78"/>
            </a:rPr>
            <a:t>RetractionWatch</a:t>
          </a:r>
        </a:p>
      </dgm:t>
    </dgm:pt>
    <dgm:pt modelId="{764B1F1C-CBD4-4A4A-8BEB-825F47B9BD86}" type="parTrans" cxnId="{A9284AE7-BF5A-47B4-8375-4AB8946ACBEA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A72490B7-3B24-432B-858F-4D6937023E6E}" type="sibTrans" cxnId="{A9284AE7-BF5A-47B4-8375-4AB8946ACBEA}">
      <dgm:prSet/>
      <dgm:spPr/>
      <dgm:t>
        <a:bodyPr/>
        <a:lstStyle/>
        <a:p>
          <a:pPr algn="r" rtl="1"/>
          <a:endParaRPr lang="en-US" sz="2400" b="1">
            <a:cs typeface="B Nazanin" panose="00000400000000000000" pitchFamily="2" charset="-78"/>
          </a:endParaRPr>
        </a:p>
      </dgm:t>
    </dgm:pt>
    <dgm:pt modelId="{B7CAB7C3-610D-4288-AEBA-93A612DFC1BD}" type="pres">
      <dgm:prSet presAssocID="{47DAD574-4258-4D84-A9C5-3A1DB497D8D0}" presName="vert0" presStyleCnt="0">
        <dgm:presLayoutVars>
          <dgm:dir/>
          <dgm:animOne val="branch"/>
          <dgm:animLvl val="lvl"/>
        </dgm:presLayoutVars>
      </dgm:prSet>
      <dgm:spPr/>
    </dgm:pt>
    <dgm:pt modelId="{1A07CE11-E8E6-42FE-9E56-02F2FF8E0833}" type="pres">
      <dgm:prSet presAssocID="{E3001BCE-C03E-45EF-9D26-B0DE881514C5}" presName="thickLine" presStyleLbl="alignNode1" presStyleIdx="0" presStyleCnt="4"/>
      <dgm:spPr/>
    </dgm:pt>
    <dgm:pt modelId="{D610C712-F7C6-45D3-BD93-FFDB32581204}" type="pres">
      <dgm:prSet presAssocID="{E3001BCE-C03E-45EF-9D26-B0DE881514C5}" presName="horz1" presStyleCnt="0"/>
      <dgm:spPr/>
    </dgm:pt>
    <dgm:pt modelId="{F979ADCA-57BA-4D9A-9C00-40B00CE9A657}" type="pres">
      <dgm:prSet presAssocID="{E3001BCE-C03E-45EF-9D26-B0DE881514C5}" presName="tx1" presStyleLbl="revTx" presStyleIdx="0" presStyleCnt="4" custLinFactNeighborX="-189" custLinFactNeighborY="13962"/>
      <dgm:spPr/>
    </dgm:pt>
    <dgm:pt modelId="{2EFD250A-B161-41E3-B0C7-82AC92BFB273}" type="pres">
      <dgm:prSet presAssocID="{E3001BCE-C03E-45EF-9D26-B0DE881514C5}" presName="vert1" presStyleCnt="0"/>
      <dgm:spPr/>
    </dgm:pt>
    <dgm:pt modelId="{461BF7DF-2341-4145-8722-012C624EB807}" type="pres">
      <dgm:prSet presAssocID="{95E25D68-000D-48BB-A81A-EBEEE1D3608E}" presName="thickLine" presStyleLbl="alignNode1" presStyleIdx="1" presStyleCnt="4"/>
      <dgm:spPr/>
    </dgm:pt>
    <dgm:pt modelId="{864708EB-3D80-400B-B599-DE47227D9C01}" type="pres">
      <dgm:prSet presAssocID="{95E25D68-000D-48BB-A81A-EBEEE1D3608E}" presName="horz1" presStyleCnt="0"/>
      <dgm:spPr/>
    </dgm:pt>
    <dgm:pt modelId="{0D888F1E-6E6C-4DB3-A51C-95C83CBD05BD}" type="pres">
      <dgm:prSet presAssocID="{95E25D68-000D-48BB-A81A-EBEEE1D3608E}" presName="tx1" presStyleLbl="revTx" presStyleIdx="1" presStyleCnt="4" custLinFactNeighborX="-189" custLinFactNeighborY="13962"/>
      <dgm:spPr/>
    </dgm:pt>
    <dgm:pt modelId="{40861D6C-09ED-4ABB-BD4A-F54BDCC11009}" type="pres">
      <dgm:prSet presAssocID="{95E25D68-000D-48BB-A81A-EBEEE1D3608E}" presName="vert1" presStyleCnt="0"/>
      <dgm:spPr/>
    </dgm:pt>
    <dgm:pt modelId="{EFE10A12-AC58-4CC0-B6C3-5705DD25829B}" type="pres">
      <dgm:prSet presAssocID="{0DEEB18A-0BFD-4EDA-AD85-90098D0A9FD4}" presName="thickLine" presStyleLbl="alignNode1" presStyleIdx="2" presStyleCnt="4"/>
      <dgm:spPr/>
    </dgm:pt>
    <dgm:pt modelId="{E38D2364-C93B-42E0-96DB-5961FBDB4A97}" type="pres">
      <dgm:prSet presAssocID="{0DEEB18A-0BFD-4EDA-AD85-90098D0A9FD4}" presName="horz1" presStyleCnt="0"/>
      <dgm:spPr/>
    </dgm:pt>
    <dgm:pt modelId="{FC754B9D-BE47-4A65-A020-7C441BF93145}" type="pres">
      <dgm:prSet presAssocID="{0DEEB18A-0BFD-4EDA-AD85-90098D0A9FD4}" presName="tx1" presStyleLbl="revTx" presStyleIdx="2" presStyleCnt="4" custLinFactNeighborX="-189" custLinFactNeighborY="13962"/>
      <dgm:spPr/>
    </dgm:pt>
    <dgm:pt modelId="{5C445F41-6889-41E3-851C-0703E73127EA}" type="pres">
      <dgm:prSet presAssocID="{0DEEB18A-0BFD-4EDA-AD85-90098D0A9FD4}" presName="vert1" presStyleCnt="0"/>
      <dgm:spPr/>
    </dgm:pt>
    <dgm:pt modelId="{704F2E28-8968-45A5-A4EB-2E8D89493C22}" type="pres">
      <dgm:prSet presAssocID="{8FB61416-17A9-42C6-90AB-C55E689CC2D6}" presName="thickLine" presStyleLbl="alignNode1" presStyleIdx="3" presStyleCnt="4"/>
      <dgm:spPr/>
    </dgm:pt>
    <dgm:pt modelId="{E5ADE2B5-C611-4587-969C-29563165C9C2}" type="pres">
      <dgm:prSet presAssocID="{8FB61416-17A9-42C6-90AB-C55E689CC2D6}" presName="horz1" presStyleCnt="0"/>
      <dgm:spPr/>
    </dgm:pt>
    <dgm:pt modelId="{EF379C90-405A-4D35-A8BC-F15041E7746C}" type="pres">
      <dgm:prSet presAssocID="{8FB61416-17A9-42C6-90AB-C55E689CC2D6}" presName="tx1" presStyleLbl="revTx" presStyleIdx="3" presStyleCnt="4" custLinFactNeighborX="-189" custLinFactNeighborY="13962"/>
      <dgm:spPr/>
    </dgm:pt>
    <dgm:pt modelId="{89DE4D25-0490-4B7D-A9E1-700042753299}" type="pres">
      <dgm:prSet presAssocID="{8FB61416-17A9-42C6-90AB-C55E689CC2D6}" presName="vert1" presStyleCnt="0"/>
      <dgm:spPr/>
    </dgm:pt>
  </dgm:ptLst>
  <dgm:cxnLst>
    <dgm:cxn modelId="{8A16CB36-9FD4-4C1C-90AF-536695244FA9}" srcId="{47DAD574-4258-4D84-A9C5-3A1DB497D8D0}" destId="{0DEEB18A-0BFD-4EDA-AD85-90098D0A9FD4}" srcOrd="2" destOrd="0" parTransId="{8A632FD4-D51D-4330-B3B9-069163AB7ADE}" sibTransId="{6C337E0C-5044-4F55-9FCB-13879E5A92AA}"/>
    <dgm:cxn modelId="{87199B66-C222-4BA3-8FCE-713A932BC9C6}" type="presOf" srcId="{47DAD574-4258-4D84-A9C5-3A1DB497D8D0}" destId="{B7CAB7C3-610D-4288-AEBA-93A612DFC1BD}" srcOrd="0" destOrd="0" presId="urn:microsoft.com/office/officeart/2008/layout/LinedList"/>
    <dgm:cxn modelId="{35F0A153-76AD-4BFB-9DDA-D3EC83DF6970}" type="presOf" srcId="{0DEEB18A-0BFD-4EDA-AD85-90098D0A9FD4}" destId="{FC754B9D-BE47-4A65-A020-7C441BF93145}" srcOrd="0" destOrd="0" presId="urn:microsoft.com/office/officeart/2008/layout/LinedList"/>
    <dgm:cxn modelId="{EE2C935A-7999-4B6E-9E04-6EEC745BBD89}" srcId="{47DAD574-4258-4D84-A9C5-3A1DB497D8D0}" destId="{95E25D68-000D-48BB-A81A-EBEEE1D3608E}" srcOrd="1" destOrd="0" parTransId="{DDA97B84-ABDE-4C3E-8BA5-2B3B2F3C1C87}" sibTransId="{33BE8215-B6EA-4AAA-BE50-81E20C31CD73}"/>
    <dgm:cxn modelId="{A40DA9A5-2A37-48B2-9452-84FA3D0E984A}" type="presOf" srcId="{95E25D68-000D-48BB-A81A-EBEEE1D3608E}" destId="{0D888F1E-6E6C-4DB3-A51C-95C83CBD05BD}" srcOrd="0" destOrd="0" presId="urn:microsoft.com/office/officeart/2008/layout/LinedList"/>
    <dgm:cxn modelId="{48EA97AB-065D-454E-A23B-C4F649F97117}" type="presOf" srcId="{E3001BCE-C03E-45EF-9D26-B0DE881514C5}" destId="{F979ADCA-57BA-4D9A-9C00-40B00CE9A657}" srcOrd="0" destOrd="0" presId="urn:microsoft.com/office/officeart/2008/layout/LinedList"/>
    <dgm:cxn modelId="{FE1C8FCC-B2E8-4D16-8BB9-858CE906D567}" type="presOf" srcId="{8FB61416-17A9-42C6-90AB-C55E689CC2D6}" destId="{EF379C90-405A-4D35-A8BC-F15041E7746C}" srcOrd="0" destOrd="0" presId="urn:microsoft.com/office/officeart/2008/layout/LinedList"/>
    <dgm:cxn modelId="{A9284AE7-BF5A-47B4-8375-4AB8946ACBEA}" srcId="{47DAD574-4258-4D84-A9C5-3A1DB497D8D0}" destId="{8FB61416-17A9-42C6-90AB-C55E689CC2D6}" srcOrd="3" destOrd="0" parTransId="{764B1F1C-CBD4-4A4A-8BEB-825F47B9BD86}" sibTransId="{A72490B7-3B24-432B-858F-4D6937023E6E}"/>
    <dgm:cxn modelId="{4909F3F8-C0B5-4A10-AD15-917249CD4478}" srcId="{47DAD574-4258-4D84-A9C5-3A1DB497D8D0}" destId="{E3001BCE-C03E-45EF-9D26-B0DE881514C5}" srcOrd="0" destOrd="0" parTransId="{F1E183BE-9FF1-4399-BCF8-5C3B9C0CEC64}" sibTransId="{4F46F943-4F41-42A2-945A-0A488E7857FD}"/>
    <dgm:cxn modelId="{AD3A4341-3B12-41D0-AF43-ACEF2AB117B1}" type="presParOf" srcId="{B7CAB7C3-610D-4288-AEBA-93A612DFC1BD}" destId="{1A07CE11-E8E6-42FE-9E56-02F2FF8E0833}" srcOrd="0" destOrd="0" presId="urn:microsoft.com/office/officeart/2008/layout/LinedList"/>
    <dgm:cxn modelId="{29C98FAE-1D6D-4529-B944-6A3AFF163E01}" type="presParOf" srcId="{B7CAB7C3-610D-4288-AEBA-93A612DFC1BD}" destId="{D610C712-F7C6-45D3-BD93-FFDB32581204}" srcOrd="1" destOrd="0" presId="urn:microsoft.com/office/officeart/2008/layout/LinedList"/>
    <dgm:cxn modelId="{75304ACD-C805-43BF-A1DC-13BCE66500D2}" type="presParOf" srcId="{D610C712-F7C6-45D3-BD93-FFDB32581204}" destId="{F979ADCA-57BA-4D9A-9C00-40B00CE9A657}" srcOrd="0" destOrd="0" presId="urn:microsoft.com/office/officeart/2008/layout/LinedList"/>
    <dgm:cxn modelId="{585D65CE-A87B-4BA5-BA1B-6E9D4FAAF7A5}" type="presParOf" srcId="{D610C712-F7C6-45D3-BD93-FFDB32581204}" destId="{2EFD250A-B161-41E3-B0C7-82AC92BFB273}" srcOrd="1" destOrd="0" presId="urn:microsoft.com/office/officeart/2008/layout/LinedList"/>
    <dgm:cxn modelId="{C3EC1873-AAB7-4B17-AC40-AAE8DABB8D53}" type="presParOf" srcId="{B7CAB7C3-610D-4288-AEBA-93A612DFC1BD}" destId="{461BF7DF-2341-4145-8722-012C624EB807}" srcOrd="2" destOrd="0" presId="urn:microsoft.com/office/officeart/2008/layout/LinedList"/>
    <dgm:cxn modelId="{F84316EF-FED6-441B-A959-0B53AFF408FE}" type="presParOf" srcId="{B7CAB7C3-610D-4288-AEBA-93A612DFC1BD}" destId="{864708EB-3D80-400B-B599-DE47227D9C01}" srcOrd="3" destOrd="0" presId="urn:microsoft.com/office/officeart/2008/layout/LinedList"/>
    <dgm:cxn modelId="{4D6766F4-A571-4078-8138-2AE12BA13A47}" type="presParOf" srcId="{864708EB-3D80-400B-B599-DE47227D9C01}" destId="{0D888F1E-6E6C-4DB3-A51C-95C83CBD05BD}" srcOrd="0" destOrd="0" presId="urn:microsoft.com/office/officeart/2008/layout/LinedList"/>
    <dgm:cxn modelId="{4F01037B-78AB-45BA-896D-899B1989F546}" type="presParOf" srcId="{864708EB-3D80-400B-B599-DE47227D9C01}" destId="{40861D6C-09ED-4ABB-BD4A-F54BDCC11009}" srcOrd="1" destOrd="0" presId="urn:microsoft.com/office/officeart/2008/layout/LinedList"/>
    <dgm:cxn modelId="{5C1F0A66-4C7D-46C8-AAC8-15D30720F312}" type="presParOf" srcId="{B7CAB7C3-610D-4288-AEBA-93A612DFC1BD}" destId="{EFE10A12-AC58-4CC0-B6C3-5705DD25829B}" srcOrd="4" destOrd="0" presId="urn:microsoft.com/office/officeart/2008/layout/LinedList"/>
    <dgm:cxn modelId="{9DD7FB71-F9BB-48FF-BF01-157A59F6E160}" type="presParOf" srcId="{B7CAB7C3-610D-4288-AEBA-93A612DFC1BD}" destId="{E38D2364-C93B-42E0-96DB-5961FBDB4A97}" srcOrd="5" destOrd="0" presId="urn:microsoft.com/office/officeart/2008/layout/LinedList"/>
    <dgm:cxn modelId="{33F913A5-4B91-4BF7-82D4-6507AD725BDF}" type="presParOf" srcId="{E38D2364-C93B-42E0-96DB-5961FBDB4A97}" destId="{FC754B9D-BE47-4A65-A020-7C441BF93145}" srcOrd="0" destOrd="0" presId="urn:microsoft.com/office/officeart/2008/layout/LinedList"/>
    <dgm:cxn modelId="{C9B68BAE-0E8F-45AE-8E6B-0C631CBC6ECA}" type="presParOf" srcId="{E38D2364-C93B-42E0-96DB-5961FBDB4A97}" destId="{5C445F41-6889-41E3-851C-0703E73127EA}" srcOrd="1" destOrd="0" presId="urn:microsoft.com/office/officeart/2008/layout/LinedList"/>
    <dgm:cxn modelId="{8EDD3A71-F003-43BD-9D5D-749C891730DA}" type="presParOf" srcId="{B7CAB7C3-610D-4288-AEBA-93A612DFC1BD}" destId="{704F2E28-8968-45A5-A4EB-2E8D89493C22}" srcOrd="6" destOrd="0" presId="urn:microsoft.com/office/officeart/2008/layout/LinedList"/>
    <dgm:cxn modelId="{79F3274E-BEC6-4E01-BA72-E372F0445136}" type="presParOf" srcId="{B7CAB7C3-610D-4288-AEBA-93A612DFC1BD}" destId="{E5ADE2B5-C611-4587-969C-29563165C9C2}" srcOrd="7" destOrd="0" presId="urn:microsoft.com/office/officeart/2008/layout/LinedList"/>
    <dgm:cxn modelId="{0CDFE5E6-B376-41D9-96AC-D7373D9E485F}" type="presParOf" srcId="{E5ADE2B5-C611-4587-969C-29563165C9C2}" destId="{EF379C90-405A-4D35-A8BC-F15041E7746C}" srcOrd="0" destOrd="0" presId="urn:microsoft.com/office/officeart/2008/layout/LinedList"/>
    <dgm:cxn modelId="{3D19CF56-FD1F-4A8D-A84C-0C606E871A76}" type="presParOf" srcId="{E5ADE2B5-C611-4587-969C-29563165C9C2}" destId="{89DE4D25-0490-4B7D-A9E1-70004275329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A8D3D8-4F5B-4608-9CE0-9DF1DAB2AB00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DFDCF58-6B6F-4E02-A158-E7EE5304E18D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افزایش آگاهی نسبت به اصول اخلاقی انتشار علمی</a:t>
          </a:r>
          <a:endParaRPr lang="en-US" sz="2000" b="0">
            <a:cs typeface="B Nazanin" panose="00000400000000000000" pitchFamily="2" charset="-78"/>
          </a:endParaRPr>
        </a:p>
      </dgm:t>
    </dgm:pt>
    <dgm:pt modelId="{F9252BF8-7C51-480E-A600-E9361EB33F3F}" type="parTrans" cxnId="{48A7685B-E8BD-4B17-B32F-016C0A78D470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0D33562A-9D26-49D0-93CA-D74CB6A10CCB}" type="sibTrans" cxnId="{48A7685B-E8BD-4B17-B32F-016C0A78D470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0D2304C6-0EE7-42FC-BE7F-A642ED74BFBB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تقویت سواد اطلاعاتی و پژوهشی</a:t>
          </a:r>
          <a:endParaRPr lang="en-US" sz="2000" b="0">
            <a:cs typeface="B Nazanin" panose="00000400000000000000" pitchFamily="2" charset="-78"/>
          </a:endParaRPr>
        </a:p>
      </dgm:t>
    </dgm:pt>
    <dgm:pt modelId="{729D7615-B2AD-4DA9-8AE3-6680D51BF1D1}" type="parTrans" cxnId="{1B164AA6-5183-4784-A25B-7B5C0428626E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9CA87C33-5623-4F3F-A43A-0B981DE91AFC}" type="sibTrans" cxnId="{1B164AA6-5183-4784-A25B-7B5C0428626E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7CFF03BD-BAD3-410D-B255-CCEC97FAFE69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یادگیری روش‌های صحیح ارجاع </a:t>
          </a:r>
          <a:r>
            <a:rPr lang="fa-IR" sz="2000" b="0">
              <a:cs typeface="B Nazanin" panose="00000400000000000000" pitchFamily="2" charset="-78"/>
            </a:rPr>
            <a:t>و نرم‌افزارهای استناددهی و میزان خوداستنادی ...</a:t>
          </a:r>
          <a:endParaRPr lang="en-US" sz="2000" b="0">
            <a:cs typeface="B Nazanin" panose="00000400000000000000" pitchFamily="2" charset="-78"/>
          </a:endParaRPr>
        </a:p>
      </dgm:t>
    </dgm:pt>
    <dgm:pt modelId="{67AC0046-8F69-42E2-A1DF-32BF03CE43CC}" type="parTrans" cxnId="{7F3C6F8B-C5D8-41C3-BDAF-9A39F5B09B50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318B95FB-8109-47F5-B66B-1E50FEE3359A}" type="sibTrans" cxnId="{7F3C6F8B-C5D8-41C3-BDAF-9A39F5B09B50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49EC38A2-7122-4775-80BE-5707A82C2CE0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استفاده از نرم‌افزارهای </a:t>
          </a:r>
          <a:r>
            <a:rPr lang="fa-IR" sz="2000" b="0">
              <a:cs typeface="B Nazanin" panose="00000400000000000000" pitchFamily="2" charset="-78"/>
            </a:rPr>
            <a:t>کنترل </a:t>
          </a:r>
          <a:r>
            <a:rPr lang="ar-SA" sz="2000" b="0">
              <a:cs typeface="B Nazanin" panose="00000400000000000000" pitchFamily="2" charset="-78"/>
            </a:rPr>
            <a:t>سرقت </a:t>
          </a:r>
          <a:r>
            <a:rPr lang="fa-IR" sz="2000" b="0">
              <a:cs typeface="B Nazanin" panose="00000400000000000000" pitchFamily="2" charset="-78"/>
            </a:rPr>
            <a:t>علمی</a:t>
          </a:r>
          <a:endParaRPr lang="en-US" sz="2000" b="0">
            <a:cs typeface="B Nazanin" panose="00000400000000000000" pitchFamily="2" charset="-78"/>
          </a:endParaRPr>
        </a:p>
      </dgm:t>
    </dgm:pt>
    <dgm:pt modelId="{78839B09-4552-4D6F-8EF8-8C1D06369BF0}" type="parTrans" cxnId="{F65B20CA-6B6F-4C44-8B53-587B4C94D486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FA2B4861-2410-4DB0-A99B-9E58F655B367}" type="sibTrans" cxnId="{F65B20CA-6B6F-4C44-8B53-587B4C94D486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9D0F9D57-1A32-4DCC-8E3D-C6AFA9E7BF3B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مطالعه دقیق دستورالعمل‌های </a:t>
          </a:r>
          <a:r>
            <a:rPr lang="fa-IR" sz="2000" b="0">
              <a:cs typeface="B Nazanin" panose="00000400000000000000" pitchFamily="2" charset="-78"/>
            </a:rPr>
            <a:t>مجله</a:t>
          </a:r>
          <a:endParaRPr lang="en-US" sz="2000" b="0">
            <a:cs typeface="B Nazanin" panose="00000400000000000000" pitchFamily="2" charset="-78"/>
          </a:endParaRPr>
        </a:p>
      </dgm:t>
    </dgm:pt>
    <dgm:pt modelId="{6D41C935-0D18-4D45-A0AD-579508A7BB7F}" type="parTrans" cxnId="{8DF8F54B-F6AF-4122-A13C-B2C0831B6B83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391A6128-D462-45D7-82B5-9B05995F3E72}" type="sibTrans" cxnId="{8DF8F54B-F6AF-4122-A13C-B2C0831B6B83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9217A5AE-CE17-4E8A-B4A9-2600C3DB0BF1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مدیریت مسئولانه داده‌های پژوهش</a:t>
          </a:r>
          <a:endParaRPr lang="en-US" sz="2000" b="0">
            <a:cs typeface="B Nazanin" panose="00000400000000000000" pitchFamily="2" charset="-78"/>
          </a:endParaRPr>
        </a:p>
      </dgm:t>
    </dgm:pt>
    <dgm:pt modelId="{770A16A8-E411-4AE5-A679-75946230355C}" type="parTrans" cxnId="{E9001164-5BEF-4417-B2B9-0E2B8DD128FA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6FCAABA4-6BCC-4526-83E2-C220270E3806}" type="sibTrans" cxnId="{E9001164-5BEF-4417-B2B9-0E2B8DD128FA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5A93F0D5-EA1F-45F5-AF89-3939ADA5904F}">
      <dgm:prSet custT="1"/>
      <dgm:spPr/>
      <dgm:t>
        <a:bodyPr/>
        <a:lstStyle/>
        <a:p>
          <a:pPr algn="r" rtl="1"/>
          <a:r>
            <a:rPr lang="ar-SA" sz="2000" b="0">
              <a:cs typeface="B Nazanin" panose="00000400000000000000" pitchFamily="2" charset="-78"/>
            </a:rPr>
            <a:t>دریافت بازخورد از همکاران یا اساتید راهنما</a:t>
          </a:r>
          <a:endParaRPr lang="en-US" sz="2000" b="0">
            <a:cs typeface="B Nazanin" panose="00000400000000000000" pitchFamily="2" charset="-78"/>
          </a:endParaRPr>
        </a:p>
      </dgm:t>
    </dgm:pt>
    <dgm:pt modelId="{BECA824E-D0A8-408F-BBB0-3A01625220BF}" type="parTrans" cxnId="{974C3239-AD56-42B8-8324-B19157B13A5F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5DF10233-6834-4C17-A8AD-84358E33D20C}" type="sibTrans" cxnId="{974C3239-AD56-42B8-8324-B19157B13A5F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B7ADA48D-8241-4879-AD35-8015411282C7}" type="pres">
      <dgm:prSet presAssocID="{AFA8D3D8-4F5B-4608-9CE0-9DF1DAB2AB00}" presName="linear" presStyleCnt="0">
        <dgm:presLayoutVars>
          <dgm:dir/>
          <dgm:animLvl val="lvl"/>
          <dgm:resizeHandles val="exact"/>
        </dgm:presLayoutVars>
      </dgm:prSet>
      <dgm:spPr/>
    </dgm:pt>
    <dgm:pt modelId="{88A63308-258E-4A48-9AEF-1C26674A05C0}" type="pres">
      <dgm:prSet presAssocID="{2DFDCF58-6B6F-4E02-A158-E7EE5304E18D}" presName="parentLin" presStyleCnt="0"/>
      <dgm:spPr/>
    </dgm:pt>
    <dgm:pt modelId="{CA2AB1C6-BDFF-48EC-B3A6-820FBB70A046}" type="pres">
      <dgm:prSet presAssocID="{2DFDCF58-6B6F-4E02-A158-E7EE5304E18D}" presName="parentLeftMargin" presStyleLbl="node1" presStyleIdx="0" presStyleCnt="7"/>
      <dgm:spPr/>
    </dgm:pt>
    <dgm:pt modelId="{1BCAD7FB-50EF-4809-8CBC-6C6BE0D44DEC}" type="pres">
      <dgm:prSet presAssocID="{2DFDCF58-6B6F-4E02-A158-E7EE5304E18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5329C66-ABD8-4248-94CF-7FA6DCEC22E5}" type="pres">
      <dgm:prSet presAssocID="{2DFDCF58-6B6F-4E02-A158-E7EE5304E18D}" presName="negativeSpace" presStyleCnt="0"/>
      <dgm:spPr/>
    </dgm:pt>
    <dgm:pt modelId="{79C92CED-DDC5-4555-AB16-EB015945ACB4}" type="pres">
      <dgm:prSet presAssocID="{2DFDCF58-6B6F-4E02-A158-E7EE5304E18D}" presName="childText" presStyleLbl="conFgAcc1" presStyleIdx="0" presStyleCnt="7">
        <dgm:presLayoutVars>
          <dgm:bulletEnabled val="1"/>
        </dgm:presLayoutVars>
      </dgm:prSet>
      <dgm:spPr/>
    </dgm:pt>
    <dgm:pt modelId="{D3C868B7-8C18-4ABC-9003-E734737808ED}" type="pres">
      <dgm:prSet presAssocID="{0D33562A-9D26-49D0-93CA-D74CB6A10CCB}" presName="spaceBetweenRectangles" presStyleCnt="0"/>
      <dgm:spPr/>
    </dgm:pt>
    <dgm:pt modelId="{F1F78D94-6C32-4582-9677-38F0F5F011DF}" type="pres">
      <dgm:prSet presAssocID="{0D2304C6-0EE7-42FC-BE7F-A642ED74BFBB}" presName="parentLin" presStyleCnt="0"/>
      <dgm:spPr/>
    </dgm:pt>
    <dgm:pt modelId="{BB3CAE1E-214A-4737-A6BD-9BCD30179772}" type="pres">
      <dgm:prSet presAssocID="{0D2304C6-0EE7-42FC-BE7F-A642ED74BFBB}" presName="parentLeftMargin" presStyleLbl="node1" presStyleIdx="0" presStyleCnt="7"/>
      <dgm:spPr/>
    </dgm:pt>
    <dgm:pt modelId="{68AC4F03-0814-45EB-8EFC-FAD97F7F37FE}" type="pres">
      <dgm:prSet presAssocID="{0D2304C6-0EE7-42FC-BE7F-A642ED74BFB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5878104-A806-4ECB-AB7C-79CE74782944}" type="pres">
      <dgm:prSet presAssocID="{0D2304C6-0EE7-42FC-BE7F-A642ED74BFBB}" presName="negativeSpace" presStyleCnt="0"/>
      <dgm:spPr/>
    </dgm:pt>
    <dgm:pt modelId="{8FC3AF47-FD22-46FE-860C-8AC9ADBC3F6C}" type="pres">
      <dgm:prSet presAssocID="{0D2304C6-0EE7-42FC-BE7F-A642ED74BFBB}" presName="childText" presStyleLbl="conFgAcc1" presStyleIdx="1" presStyleCnt="7">
        <dgm:presLayoutVars>
          <dgm:bulletEnabled val="1"/>
        </dgm:presLayoutVars>
      </dgm:prSet>
      <dgm:spPr/>
    </dgm:pt>
    <dgm:pt modelId="{C1F65D0F-5861-4128-959E-B0AE157FFDF3}" type="pres">
      <dgm:prSet presAssocID="{9CA87C33-5623-4F3F-A43A-0B981DE91AFC}" presName="spaceBetweenRectangles" presStyleCnt="0"/>
      <dgm:spPr/>
    </dgm:pt>
    <dgm:pt modelId="{58ACB82A-8BD7-4EEA-88F8-3A7D9921DE0A}" type="pres">
      <dgm:prSet presAssocID="{7CFF03BD-BAD3-410D-B255-CCEC97FAFE69}" presName="parentLin" presStyleCnt="0"/>
      <dgm:spPr/>
    </dgm:pt>
    <dgm:pt modelId="{C29489C6-05D1-4F4E-BACF-49E545D7B2C7}" type="pres">
      <dgm:prSet presAssocID="{7CFF03BD-BAD3-410D-B255-CCEC97FAFE69}" presName="parentLeftMargin" presStyleLbl="node1" presStyleIdx="1" presStyleCnt="7"/>
      <dgm:spPr/>
    </dgm:pt>
    <dgm:pt modelId="{CBF738A2-4B43-4FB3-82D6-09533F6CA544}" type="pres">
      <dgm:prSet presAssocID="{7CFF03BD-BAD3-410D-B255-CCEC97FAFE6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CFAB9494-1F74-4FD3-A9E9-7731CEF70821}" type="pres">
      <dgm:prSet presAssocID="{7CFF03BD-BAD3-410D-B255-CCEC97FAFE69}" presName="negativeSpace" presStyleCnt="0"/>
      <dgm:spPr/>
    </dgm:pt>
    <dgm:pt modelId="{F0A6CD5C-6A13-45D5-BB6C-AD1CD370329F}" type="pres">
      <dgm:prSet presAssocID="{7CFF03BD-BAD3-410D-B255-CCEC97FAFE69}" presName="childText" presStyleLbl="conFgAcc1" presStyleIdx="2" presStyleCnt="7">
        <dgm:presLayoutVars>
          <dgm:bulletEnabled val="1"/>
        </dgm:presLayoutVars>
      </dgm:prSet>
      <dgm:spPr/>
    </dgm:pt>
    <dgm:pt modelId="{5114FD06-B6C0-4251-9833-3B288B23BE75}" type="pres">
      <dgm:prSet presAssocID="{318B95FB-8109-47F5-B66B-1E50FEE3359A}" presName="spaceBetweenRectangles" presStyleCnt="0"/>
      <dgm:spPr/>
    </dgm:pt>
    <dgm:pt modelId="{9743F363-FEF7-465A-972B-71AA59D9CFBB}" type="pres">
      <dgm:prSet presAssocID="{49EC38A2-7122-4775-80BE-5707A82C2CE0}" presName="parentLin" presStyleCnt="0"/>
      <dgm:spPr/>
    </dgm:pt>
    <dgm:pt modelId="{5376A691-B616-4FEF-B471-69221CBF1ECA}" type="pres">
      <dgm:prSet presAssocID="{49EC38A2-7122-4775-80BE-5707A82C2CE0}" presName="parentLeftMargin" presStyleLbl="node1" presStyleIdx="2" presStyleCnt="7"/>
      <dgm:spPr/>
    </dgm:pt>
    <dgm:pt modelId="{EF2635C9-C7C5-4BD4-BB6D-0CB94BE2EFDD}" type="pres">
      <dgm:prSet presAssocID="{49EC38A2-7122-4775-80BE-5707A82C2CE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15A718AE-B756-457E-AEE4-0F77FA3DBD9E}" type="pres">
      <dgm:prSet presAssocID="{49EC38A2-7122-4775-80BE-5707A82C2CE0}" presName="negativeSpace" presStyleCnt="0"/>
      <dgm:spPr/>
    </dgm:pt>
    <dgm:pt modelId="{DA235EB1-BF46-4232-8A4B-751CA42EB5EE}" type="pres">
      <dgm:prSet presAssocID="{49EC38A2-7122-4775-80BE-5707A82C2CE0}" presName="childText" presStyleLbl="conFgAcc1" presStyleIdx="3" presStyleCnt="7">
        <dgm:presLayoutVars>
          <dgm:bulletEnabled val="1"/>
        </dgm:presLayoutVars>
      </dgm:prSet>
      <dgm:spPr/>
    </dgm:pt>
    <dgm:pt modelId="{C93F9950-D446-46AA-87B3-293206077961}" type="pres">
      <dgm:prSet presAssocID="{FA2B4861-2410-4DB0-A99B-9E58F655B367}" presName="spaceBetweenRectangles" presStyleCnt="0"/>
      <dgm:spPr/>
    </dgm:pt>
    <dgm:pt modelId="{B4E57D90-0A55-4354-BDA2-F1C09DBFCD9A}" type="pres">
      <dgm:prSet presAssocID="{9D0F9D57-1A32-4DCC-8E3D-C6AFA9E7BF3B}" presName="parentLin" presStyleCnt="0"/>
      <dgm:spPr/>
    </dgm:pt>
    <dgm:pt modelId="{8BBC81EC-F51D-44CB-B444-A7042B8F91C8}" type="pres">
      <dgm:prSet presAssocID="{9D0F9D57-1A32-4DCC-8E3D-C6AFA9E7BF3B}" presName="parentLeftMargin" presStyleLbl="node1" presStyleIdx="3" presStyleCnt="7"/>
      <dgm:spPr/>
    </dgm:pt>
    <dgm:pt modelId="{A4C387C0-1151-4166-AAB6-71CEBEA6EFF7}" type="pres">
      <dgm:prSet presAssocID="{9D0F9D57-1A32-4DCC-8E3D-C6AFA9E7BF3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DA9B4B2-502A-417A-8A12-86BE39129915}" type="pres">
      <dgm:prSet presAssocID="{9D0F9D57-1A32-4DCC-8E3D-C6AFA9E7BF3B}" presName="negativeSpace" presStyleCnt="0"/>
      <dgm:spPr/>
    </dgm:pt>
    <dgm:pt modelId="{126FD16D-75A8-4963-85BA-452518DAB205}" type="pres">
      <dgm:prSet presAssocID="{9D0F9D57-1A32-4DCC-8E3D-C6AFA9E7BF3B}" presName="childText" presStyleLbl="conFgAcc1" presStyleIdx="4" presStyleCnt="7">
        <dgm:presLayoutVars>
          <dgm:bulletEnabled val="1"/>
        </dgm:presLayoutVars>
      </dgm:prSet>
      <dgm:spPr/>
    </dgm:pt>
    <dgm:pt modelId="{862E0316-A809-427D-ACCA-71CED0970E12}" type="pres">
      <dgm:prSet presAssocID="{391A6128-D462-45D7-82B5-9B05995F3E72}" presName="spaceBetweenRectangles" presStyleCnt="0"/>
      <dgm:spPr/>
    </dgm:pt>
    <dgm:pt modelId="{FC9EA7E5-D546-4191-BCBB-9A943EB656AB}" type="pres">
      <dgm:prSet presAssocID="{9217A5AE-CE17-4E8A-B4A9-2600C3DB0BF1}" presName="parentLin" presStyleCnt="0"/>
      <dgm:spPr/>
    </dgm:pt>
    <dgm:pt modelId="{6F1F551B-E92A-4939-9453-3D4609A770DB}" type="pres">
      <dgm:prSet presAssocID="{9217A5AE-CE17-4E8A-B4A9-2600C3DB0BF1}" presName="parentLeftMargin" presStyleLbl="node1" presStyleIdx="4" presStyleCnt="7"/>
      <dgm:spPr/>
    </dgm:pt>
    <dgm:pt modelId="{FFF6AAD8-E827-4C8A-B305-03B509D75E54}" type="pres">
      <dgm:prSet presAssocID="{9217A5AE-CE17-4E8A-B4A9-2600C3DB0BF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753E674B-FE8C-4134-AD65-3C7EF0E28612}" type="pres">
      <dgm:prSet presAssocID="{9217A5AE-CE17-4E8A-B4A9-2600C3DB0BF1}" presName="negativeSpace" presStyleCnt="0"/>
      <dgm:spPr/>
    </dgm:pt>
    <dgm:pt modelId="{5E20E93F-637F-4F38-B061-53CE58BA2ADF}" type="pres">
      <dgm:prSet presAssocID="{9217A5AE-CE17-4E8A-B4A9-2600C3DB0BF1}" presName="childText" presStyleLbl="conFgAcc1" presStyleIdx="5" presStyleCnt="7">
        <dgm:presLayoutVars>
          <dgm:bulletEnabled val="1"/>
        </dgm:presLayoutVars>
      </dgm:prSet>
      <dgm:spPr/>
    </dgm:pt>
    <dgm:pt modelId="{EBF15824-9636-4FB7-BC88-6B77FE578EC5}" type="pres">
      <dgm:prSet presAssocID="{6FCAABA4-6BCC-4526-83E2-C220270E3806}" presName="spaceBetweenRectangles" presStyleCnt="0"/>
      <dgm:spPr/>
    </dgm:pt>
    <dgm:pt modelId="{D89EA2A4-B958-4685-933A-BF72C6543C9D}" type="pres">
      <dgm:prSet presAssocID="{5A93F0D5-EA1F-45F5-AF89-3939ADA5904F}" presName="parentLin" presStyleCnt="0"/>
      <dgm:spPr/>
    </dgm:pt>
    <dgm:pt modelId="{123A7D2B-2C93-4B97-92E1-F7AAA23342F9}" type="pres">
      <dgm:prSet presAssocID="{5A93F0D5-EA1F-45F5-AF89-3939ADA5904F}" presName="parentLeftMargin" presStyleLbl="node1" presStyleIdx="5" presStyleCnt="7"/>
      <dgm:spPr/>
    </dgm:pt>
    <dgm:pt modelId="{DC6B29A6-3822-4DB0-A644-0610DC2A2A3E}" type="pres">
      <dgm:prSet presAssocID="{5A93F0D5-EA1F-45F5-AF89-3939ADA5904F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BFFB2C22-C1B3-4665-8144-788B9F9434EF}" type="pres">
      <dgm:prSet presAssocID="{5A93F0D5-EA1F-45F5-AF89-3939ADA5904F}" presName="negativeSpace" presStyleCnt="0"/>
      <dgm:spPr/>
    </dgm:pt>
    <dgm:pt modelId="{D648BD7C-3BCA-4A78-A2E2-95F9D473E4FF}" type="pres">
      <dgm:prSet presAssocID="{5A93F0D5-EA1F-45F5-AF89-3939ADA5904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323A817-ACB1-4213-9287-0E2B79B49CA9}" type="presOf" srcId="{0D2304C6-0EE7-42FC-BE7F-A642ED74BFBB}" destId="{68AC4F03-0814-45EB-8EFC-FAD97F7F37FE}" srcOrd="1" destOrd="0" presId="urn:microsoft.com/office/officeart/2005/8/layout/list1"/>
    <dgm:cxn modelId="{952B6C27-9A03-40C9-9796-2C725A3D43B5}" type="presOf" srcId="{9D0F9D57-1A32-4DCC-8E3D-C6AFA9E7BF3B}" destId="{8BBC81EC-F51D-44CB-B444-A7042B8F91C8}" srcOrd="0" destOrd="0" presId="urn:microsoft.com/office/officeart/2005/8/layout/list1"/>
    <dgm:cxn modelId="{93363936-10E9-441D-BAE6-503843A56F2E}" type="presOf" srcId="{AFA8D3D8-4F5B-4608-9CE0-9DF1DAB2AB00}" destId="{B7ADA48D-8241-4879-AD35-8015411282C7}" srcOrd="0" destOrd="0" presId="urn:microsoft.com/office/officeart/2005/8/layout/list1"/>
    <dgm:cxn modelId="{1531B736-E337-47FB-B2FD-4333A842EA48}" type="presOf" srcId="{0D2304C6-0EE7-42FC-BE7F-A642ED74BFBB}" destId="{BB3CAE1E-214A-4737-A6BD-9BCD30179772}" srcOrd="0" destOrd="0" presId="urn:microsoft.com/office/officeart/2005/8/layout/list1"/>
    <dgm:cxn modelId="{974C3239-AD56-42B8-8324-B19157B13A5F}" srcId="{AFA8D3D8-4F5B-4608-9CE0-9DF1DAB2AB00}" destId="{5A93F0D5-EA1F-45F5-AF89-3939ADA5904F}" srcOrd="6" destOrd="0" parTransId="{BECA824E-D0A8-408F-BBB0-3A01625220BF}" sibTransId="{5DF10233-6834-4C17-A8AD-84358E33D20C}"/>
    <dgm:cxn modelId="{48A7685B-E8BD-4B17-B32F-016C0A78D470}" srcId="{AFA8D3D8-4F5B-4608-9CE0-9DF1DAB2AB00}" destId="{2DFDCF58-6B6F-4E02-A158-E7EE5304E18D}" srcOrd="0" destOrd="0" parTransId="{F9252BF8-7C51-480E-A600-E9361EB33F3F}" sibTransId="{0D33562A-9D26-49D0-93CA-D74CB6A10CCB}"/>
    <dgm:cxn modelId="{E9001164-5BEF-4417-B2B9-0E2B8DD128FA}" srcId="{AFA8D3D8-4F5B-4608-9CE0-9DF1DAB2AB00}" destId="{9217A5AE-CE17-4E8A-B4A9-2600C3DB0BF1}" srcOrd="5" destOrd="0" parTransId="{770A16A8-E411-4AE5-A679-75946230355C}" sibTransId="{6FCAABA4-6BCC-4526-83E2-C220270E3806}"/>
    <dgm:cxn modelId="{FC3C204B-AC94-4B32-8974-95EACA21B059}" type="presOf" srcId="{9217A5AE-CE17-4E8A-B4A9-2600C3DB0BF1}" destId="{FFF6AAD8-E827-4C8A-B305-03B509D75E54}" srcOrd="1" destOrd="0" presId="urn:microsoft.com/office/officeart/2005/8/layout/list1"/>
    <dgm:cxn modelId="{8DF8F54B-F6AF-4122-A13C-B2C0831B6B83}" srcId="{AFA8D3D8-4F5B-4608-9CE0-9DF1DAB2AB00}" destId="{9D0F9D57-1A32-4DCC-8E3D-C6AFA9E7BF3B}" srcOrd="4" destOrd="0" parTransId="{6D41C935-0D18-4D45-A0AD-579508A7BB7F}" sibTransId="{391A6128-D462-45D7-82B5-9B05995F3E72}"/>
    <dgm:cxn modelId="{D7313E4C-1619-414E-A549-3C03F294FE16}" type="presOf" srcId="{9217A5AE-CE17-4E8A-B4A9-2600C3DB0BF1}" destId="{6F1F551B-E92A-4939-9453-3D4609A770DB}" srcOrd="0" destOrd="0" presId="urn:microsoft.com/office/officeart/2005/8/layout/list1"/>
    <dgm:cxn modelId="{09F84E76-DEC3-4E2E-8772-2927BF65BA58}" type="presOf" srcId="{7CFF03BD-BAD3-410D-B255-CCEC97FAFE69}" destId="{CBF738A2-4B43-4FB3-82D6-09533F6CA544}" srcOrd="1" destOrd="0" presId="urn:microsoft.com/office/officeart/2005/8/layout/list1"/>
    <dgm:cxn modelId="{0F009558-626E-43A2-98B0-78194D8DC676}" type="presOf" srcId="{5A93F0D5-EA1F-45F5-AF89-3939ADA5904F}" destId="{123A7D2B-2C93-4B97-92E1-F7AAA23342F9}" srcOrd="0" destOrd="0" presId="urn:microsoft.com/office/officeart/2005/8/layout/list1"/>
    <dgm:cxn modelId="{7F3C6F8B-C5D8-41C3-BDAF-9A39F5B09B50}" srcId="{AFA8D3D8-4F5B-4608-9CE0-9DF1DAB2AB00}" destId="{7CFF03BD-BAD3-410D-B255-CCEC97FAFE69}" srcOrd="2" destOrd="0" parTransId="{67AC0046-8F69-42E2-A1DF-32BF03CE43CC}" sibTransId="{318B95FB-8109-47F5-B66B-1E50FEE3359A}"/>
    <dgm:cxn modelId="{96D3198C-C357-4849-A742-BBDFD8FB0C24}" type="presOf" srcId="{2DFDCF58-6B6F-4E02-A158-E7EE5304E18D}" destId="{1BCAD7FB-50EF-4809-8CBC-6C6BE0D44DEC}" srcOrd="1" destOrd="0" presId="urn:microsoft.com/office/officeart/2005/8/layout/list1"/>
    <dgm:cxn modelId="{1B164AA6-5183-4784-A25B-7B5C0428626E}" srcId="{AFA8D3D8-4F5B-4608-9CE0-9DF1DAB2AB00}" destId="{0D2304C6-0EE7-42FC-BE7F-A642ED74BFBB}" srcOrd="1" destOrd="0" parTransId="{729D7615-B2AD-4DA9-8AE3-6680D51BF1D1}" sibTransId="{9CA87C33-5623-4F3F-A43A-0B981DE91AFC}"/>
    <dgm:cxn modelId="{2CA020AA-367B-4FFC-849F-CCD0F7FEDD4E}" type="presOf" srcId="{7CFF03BD-BAD3-410D-B255-CCEC97FAFE69}" destId="{C29489C6-05D1-4F4E-BACF-49E545D7B2C7}" srcOrd="0" destOrd="0" presId="urn:microsoft.com/office/officeart/2005/8/layout/list1"/>
    <dgm:cxn modelId="{1DA21EAF-D655-4229-81D9-EE7750A9AA0C}" type="presOf" srcId="{49EC38A2-7122-4775-80BE-5707A82C2CE0}" destId="{EF2635C9-C7C5-4BD4-BB6D-0CB94BE2EFDD}" srcOrd="1" destOrd="0" presId="urn:microsoft.com/office/officeart/2005/8/layout/list1"/>
    <dgm:cxn modelId="{017022BA-A627-4AAC-B26B-713A124D1462}" type="presOf" srcId="{9D0F9D57-1A32-4DCC-8E3D-C6AFA9E7BF3B}" destId="{A4C387C0-1151-4166-AAB6-71CEBEA6EFF7}" srcOrd="1" destOrd="0" presId="urn:microsoft.com/office/officeart/2005/8/layout/list1"/>
    <dgm:cxn modelId="{B7E82CBF-223C-4CC9-82AC-20C0BB2395DF}" type="presOf" srcId="{5A93F0D5-EA1F-45F5-AF89-3939ADA5904F}" destId="{DC6B29A6-3822-4DB0-A644-0610DC2A2A3E}" srcOrd="1" destOrd="0" presId="urn:microsoft.com/office/officeart/2005/8/layout/list1"/>
    <dgm:cxn modelId="{F65B20CA-6B6F-4C44-8B53-587B4C94D486}" srcId="{AFA8D3D8-4F5B-4608-9CE0-9DF1DAB2AB00}" destId="{49EC38A2-7122-4775-80BE-5707A82C2CE0}" srcOrd="3" destOrd="0" parTransId="{78839B09-4552-4D6F-8EF8-8C1D06369BF0}" sibTransId="{FA2B4861-2410-4DB0-A99B-9E58F655B367}"/>
    <dgm:cxn modelId="{D686CCEB-679A-4817-BD95-4FAA99A49303}" type="presOf" srcId="{2DFDCF58-6B6F-4E02-A158-E7EE5304E18D}" destId="{CA2AB1C6-BDFF-48EC-B3A6-820FBB70A046}" srcOrd="0" destOrd="0" presId="urn:microsoft.com/office/officeart/2005/8/layout/list1"/>
    <dgm:cxn modelId="{CB53A2F7-939A-4695-8950-EE6D54C176B6}" type="presOf" srcId="{49EC38A2-7122-4775-80BE-5707A82C2CE0}" destId="{5376A691-B616-4FEF-B471-69221CBF1ECA}" srcOrd="0" destOrd="0" presId="urn:microsoft.com/office/officeart/2005/8/layout/list1"/>
    <dgm:cxn modelId="{B05AE690-080E-4A21-9950-DC0CDB0C5C88}" type="presParOf" srcId="{B7ADA48D-8241-4879-AD35-8015411282C7}" destId="{88A63308-258E-4A48-9AEF-1C26674A05C0}" srcOrd="0" destOrd="0" presId="urn:microsoft.com/office/officeart/2005/8/layout/list1"/>
    <dgm:cxn modelId="{A9841345-F8C4-40F1-8486-C4C60D226397}" type="presParOf" srcId="{88A63308-258E-4A48-9AEF-1C26674A05C0}" destId="{CA2AB1C6-BDFF-48EC-B3A6-820FBB70A046}" srcOrd="0" destOrd="0" presId="urn:microsoft.com/office/officeart/2005/8/layout/list1"/>
    <dgm:cxn modelId="{A4FBFEDA-ECCD-49A1-A207-5176EC8190EE}" type="presParOf" srcId="{88A63308-258E-4A48-9AEF-1C26674A05C0}" destId="{1BCAD7FB-50EF-4809-8CBC-6C6BE0D44DEC}" srcOrd="1" destOrd="0" presId="urn:microsoft.com/office/officeart/2005/8/layout/list1"/>
    <dgm:cxn modelId="{43ED0646-7891-4F4D-9175-736C53CC8244}" type="presParOf" srcId="{B7ADA48D-8241-4879-AD35-8015411282C7}" destId="{F5329C66-ABD8-4248-94CF-7FA6DCEC22E5}" srcOrd="1" destOrd="0" presId="urn:microsoft.com/office/officeart/2005/8/layout/list1"/>
    <dgm:cxn modelId="{4DB362C4-D885-43CD-BC92-B97EFAD19F7C}" type="presParOf" srcId="{B7ADA48D-8241-4879-AD35-8015411282C7}" destId="{79C92CED-DDC5-4555-AB16-EB015945ACB4}" srcOrd="2" destOrd="0" presId="urn:microsoft.com/office/officeart/2005/8/layout/list1"/>
    <dgm:cxn modelId="{8F2AC9EA-5C25-411C-B118-71A6E8BDF054}" type="presParOf" srcId="{B7ADA48D-8241-4879-AD35-8015411282C7}" destId="{D3C868B7-8C18-4ABC-9003-E734737808ED}" srcOrd="3" destOrd="0" presId="urn:microsoft.com/office/officeart/2005/8/layout/list1"/>
    <dgm:cxn modelId="{5876EE09-50D5-4A11-8202-54BC74008915}" type="presParOf" srcId="{B7ADA48D-8241-4879-AD35-8015411282C7}" destId="{F1F78D94-6C32-4582-9677-38F0F5F011DF}" srcOrd="4" destOrd="0" presId="urn:microsoft.com/office/officeart/2005/8/layout/list1"/>
    <dgm:cxn modelId="{F2C82C14-4A85-4769-B116-52C21CA47893}" type="presParOf" srcId="{F1F78D94-6C32-4582-9677-38F0F5F011DF}" destId="{BB3CAE1E-214A-4737-A6BD-9BCD30179772}" srcOrd="0" destOrd="0" presId="urn:microsoft.com/office/officeart/2005/8/layout/list1"/>
    <dgm:cxn modelId="{7AF52936-E7D6-48B4-AA68-6264F8F4A870}" type="presParOf" srcId="{F1F78D94-6C32-4582-9677-38F0F5F011DF}" destId="{68AC4F03-0814-45EB-8EFC-FAD97F7F37FE}" srcOrd="1" destOrd="0" presId="urn:microsoft.com/office/officeart/2005/8/layout/list1"/>
    <dgm:cxn modelId="{3A81B9F9-F951-4639-B382-2C5388D58846}" type="presParOf" srcId="{B7ADA48D-8241-4879-AD35-8015411282C7}" destId="{15878104-A806-4ECB-AB7C-79CE74782944}" srcOrd="5" destOrd="0" presId="urn:microsoft.com/office/officeart/2005/8/layout/list1"/>
    <dgm:cxn modelId="{FF8110FF-9744-46D8-8362-377665FA6AB5}" type="presParOf" srcId="{B7ADA48D-8241-4879-AD35-8015411282C7}" destId="{8FC3AF47-FD22-46FE-860C-8AC9ADBC3F6C}" srcOrd="6" destOrd="0" presId="urn:microsoft.com/office/officeart/2005/8/layout/list1"/>
    <dgm:cxn modelId="{70AF97A5-EDE4-454B-9AEC-6860CA61AF94}" type="presParOf" srcId="{B7ADA48D-8241-4879-AD35-8015411282C7}" destId="{C1F65D0F-5861-4128-959E-B0AE157FFDF3}" srcOrd="7" destOrd="0" presId="urn:microsoft.com/office/officeart/2005/8/layout/list1"/>
    <dgm:cxn modelId="{E84C9AF4-D7E0-4876-AE3D-BF03E8DC243B}" type="presParOf" srcId="{B7ADA48D-8241-4879-AD35-8015411282C7}" destId="{58ACB82A-8BD7-4EEA-88F8-3A7D9921DE0A}" srcOrd="8" destOrd="0" presId="urn:microsoft.com/office/officeart/2005/8/layout/list1"/>
    <dgm:cxn modelId="{27696AFD-A2A9-4E8A-9C78-6F134BF57B19}" type="presParOf" srcId="{58ACB82A-8BD7-4EEA-88F8-3A7D9921DE0A}" destId="{C29489C6-05D1-4F4E-BACF-49E545D7B2C7}" srcOrd="0" destOrd="0" presId="urn:microsoft.com/office/officeart/2005/8/layout/list1"/>
    <dgm:cxn modelId="{AB4DA26A-D1EF-4B09-BFB1-0269BD9B0531}" type="presParOf" srcId="{58ACB82A-8BD7-4EEA-88F8-3A7D9921DE0A}" destId="{CBF738A2-4B43-4FB3-82D6-09533F6CA544}" srcOrd="1" destOrd="0" presId="urn:microsoft.com/office/officeart/2005/8/layout/list1"/>
    <dgm:cxn modelId="{FF701EE3-5801-400C-8E9F-69D1C5B1BE7F}" type="presParOf" srcId="{B7ADA48D-8241-4879-AD35-8015411282C7}" destId="{CFAB9494-1F74-4FD3-A9E9-7731CEF70821}" srcOrd="9" destOrd="0" presId="urn:microsoft.com/office/officeart/2005/8/layout/list1"/>
    <dgm:cxn modelId="{907F0504-38DD-47B3-8F11-422DA5F623B6}" type="presParOf" srcId="{B7ADA48D-8241-4879-AD35-8015411282C7}" destId="{F0A6CD5C-6A13-45D5-BB6C-AD1CD370329F}" srcOrd="10" destOrd="0" presId="urn:microsoft.com/office/officeart/2005/8/layout/list1"/>
    <dgm:cxn modelId="{63B6E39A-500B-44D2-902D-C30DA7AECA9C}" type="presParOf" srcId="{B7ADA48D-8241-4879-AD35-8015411282C7}" destId="{5114FD06-B6C0-4251-9833-3B288B23BE75}" srcOrd="11" destOrd="0" presId="urn:microsoft.com/office/officeart/2005/8/layout/list1"/>
    <dgm:cxn modelId="{F421041F-EE3E-442D-A34A-C1C588EDA52D}" type="presParOf" srcId="{B7ADA48D-8241-4879-AD35-8015411282C7}" destId="{9743F363-FEF7-465A-972B-71AA59D9CFBB}" srcOrd="12" destOrd="0" presId="urn:microsoft.com/office/officeart/2005/8/layout/list1"/>
    <dgm:cxn modelId="{F52A06F5-D8B8-4818-B60C-12E238A1E153}" type="presParOf" srcId="{9743F363-FEF7-465A-972B-71AA59D9CFBB}" destId="{5376A691-B616-4FEF-B471-69221CBF1ECA}" srcOrd="0" destOrd="0" presId="urn:microsoft.com/office/officeart/2005/8/layout/list1"/>
    <dgm:cxn modelId="{6E0AF023-6BB1-4541-B2C0-3F59D5FAA14F}" type="presParOf" srcId="{9743F363-FEF7-465A-972B-71AA59D9CFBB}" destId="{EF2635C9-C7C5-4BD4-BB6D-0CB94BE2EFDD}" srcOrd="1" destOrd="0" presId="urn:microsoft.com/office/officeart/2005/8/layout/list1"/>
    <dgm:cxn modelId="{C8A6FD9F-E1D8-401B-A407-19CA5CED51F9}" type="presParOf" srcId="{B7ADA48D-8241-4879-AD35-8015411282C7}" destId="{15A718AE-B756-457E-AEE4-0F77FA3DBD9E}" srcOrd="13" destOrd="0" presId="urn:microsoft.com/office/officeart/2005/8/layout/list1"/>
    <dgm:cxn modelId="{322D0F30-E2D9-4CD3-BB86-9A779533B311}" type="presParOf" srcId="{B7ADA48D-8241-4879-AD35-8015411282C7}" destId="{DA235EB1-BF46-4232-8A4B-751CA42EB5EE}" srcOrd="14" destOrd="0" presId="urn:microsoft.com/office/officeart/2005/8/layout/list1"/>
    <dgm:cxn modelId="{64E3CC52-201A-422D-84B1-8FC95A4A5810}" type="presParOf" srcId="{B7ADA48D-8241-4879-AD35-8015411282C7}" destId="{C93F9950-D446-46AA-87B3-293206077961}" srcOrd="15" destOrd="0" presId="urn:microsoft.com/office/officeart/2005/8/layout/list1"/>
    <dgm:cxn modelId="{16E3A969-FBBA-46D6-8479-20A71845B067}" type="presParOf" srcId="{B7ADA48D-8241-4879-AD35-8015411282C7}" destId="{B4E57D90-0A55-4354-BDA2-F1C09DBFCD9A}" srcOrd="16" destOrd="0" presId="urn:microsoft.com/office/officeart/2005/8/layout/list1"/>
    <dgm:cxn modelId="{B81B676F-D9BB-442C-A2CD-7330B0FEA854}" type="presParOf" srcId="{B4E57D90-0A55-4354-BDA2-F1C09DBFCD9A}" destId="{8BBC81EC-F51D-44CB-B444-A7042B8F91C8}" srcOrd="0" destOrd="0" presId="urn:microsoft.com/office/officeart/2005/8/layout/list1"/>
    <dgm:cxn modelId="{7C5E270E-7FD1-492A-8295-AA718555481B}" type="presParOf" srcId="{B4E57D90-0A55-4354-BDA2-F1C09DBFCD9A}" destId="{A4C387C0-1151-4166-AAB6-71CEBEA6EFF7}" srcOrd="1" destOrd="0" presId="urn:microsoft.com/office/officeart/2005/8/layout/list1"/>
    <dgm:cxn modelId="{3E404D76-DAC1-4B09-BF68-6B9D1C3A5ABA}" type="presParOf" srcId="{B7ADA48D-8241-4879-AD35-8015411282C7}" destId="{6DA9B4B2-502A-417A-8A12-86BE39129915}" srcOrd="17" destOrd="0" presId="urn:microsoft.com/office/officeart/2005/8/layout/list1"/>
    <dgm:cxn modelId="{10DB7127-7E66-4A74-B5CF-42E72791F31D}" type="presParOf" srcId="{B7ADA48D-8241-4879-AD35-8015411282C7}" destId="{126FD16D-75A8-4963-85BA-452518DAB205}" srcOrd="18" destOrd="0" presId="urn:microsoft.com/office/officeart/2005/8/layout/list1"/>
    <dgm:cxn modelId="{D8A78593-8360-4C20-B613-E947193CB3F4}" type="presParOf" srcId="{B7ADA48D-8241-4879-AD35-8015411282C7}" destId="{862E0316-A809-427D-ACCA-71CED0970E12}" srcOrd="19" destOrd="0" presId="urn:microsoft.com/office/officeart/2005/8/layout/list1"/>
    <dgm:cxn modelId="{AAE78A3C-873B-4D26-BCFF-C8CC4F240AD4}" type="presParOf" srcId="{B7ADA48D-8241-4879-AD35-8015411282C7}" destId="{FC9EA7E5-D546-4191-BCBB-9A943EB656AB}" srcOrd="20" destOrd="0" presId="urn:microsoft.com/office/officeart/2005/8/layout/list1"/>
    <dgm:cxn modelId="{5F767918-55FC-4B52-A0CB-7F01864FDB81}" type="presParOf" srcId="{FC9EA7E5-D546-4191-BCBB-9A943EB656AB}" destId="{6F1F551B-E92A-4939-9453-3D4609A770DB}" srcOrd="0" destOrd="0" presId="urn:microsoft.com/office/officeart/2005/8/layout/list1"/>
    <dgm:cxn modelId="{820C68AE-61C1-464E-B13D-895F52D321B1}" type="presParOf" srcId="{FC9EA7E5-D546-4191-BCBB-9A943EB656AB}" destId="{FFF6AAD8-E827-4C8A-B305-03B509D75E54}" srcOrd="1" destOrd="0" presId="urn:microsoft.com/office/officeart/2005/8/layout/list1"/>
    <dgm:cxn modelId="{62B9FF81-9888-4E60-9C59-4F6691A663FE}" type="presParOf" srcId="{B7ADA48D-8241-4879-AD35-8015411282C7}" destId="{753E674B-FE8C-4134-AD65-3C7EF0E28612}" srcOrd="21" destOrd="0" presId="urn:microsoft.com/office/officeart/2005/8/layout/list1"/>
    <dgm:cxn modelId="{C077EE1A-3AC4-43F0-96D0-38AFA2F64E76}" type="presParOf" srcId="{B7ADA48D-8241-4879-AD35-8015411282C7}" destId="{5E20E93F-637F-4F38-B061-53CE58BA2ADF}" srcOrd="22" destOrd="0" presId="urn:microsoft.com/office/officeart/2005/8/layout/list1"/>
    <dgm:cxn modelId="{6557BF70-354C-49D4-9EC0-8C28FFED1F23}" type="presParOf" srcId="{B7ADA48D-8241-4879-AD35-8015411282C7}" destId="{EBF15824-9636-4FB7-BC88-6B77FE578EC5}" srcOrd="23" destOrd="0" presId="urn:microsoft.com/office/officeart/2005/8/layout/list1"/>
    <dgm:cxn modelId="{05C61895-213B-4932-898E-0565D19790E4}" type="presParOf" srcId="{B7ADA48D-8241-4879-AD35-8015411282C7}" destId="{D89EA2A4-B958-4685-933A-BF72C6543C9D}" srcOrd="24" destOrd="0" presId="urn:microsoft.com/office/officeart/2005/8/layout/list1"/>
    <dgm:cxn modelId="{B7A77541-A8D9-45F9-9D58-86FE9123E793}" type="presParOf" srcId="{D89EA2A4-B958-4685-933A-BF72C6543C9D}" destId="{123A7D2B-2C93-4B97-92E1-F7AAA23342F9}" srcOrd="0" destOrd="0" presId="urn:microsoft.com/office/officeart/2005/8/layout/list1"/>
    <dgm:cxn modelId="{8C2EE41A-5192-4519-961A-41007C78B272}" type="presParOf" srcId="{D89EA2A4-B958-4685-933A-BF72C6543C9D}" destId="{DC6B29A6-3822-4DB0-A644-0610DC2A2A3E}" srcOrd="1" destOrd="0" presId="urn:microsoft.com/office/officeart/2005/8/layout/list1"/>
    <dgm:cxn modelId="{C44EF03F-C5AF-4025-921C-D2FA2396BEA7}" type="presParOf" srcId="{B7ADA48D-8241-4879-AD35-8015411282C7}" destId="{BFFB2C22-C1B3-4665-8144-788B9F9434EF}" srcOrd="25" destOrd="0" presId="urn:microsoft.com/office/officeart/2005/8/layout/list1"/>
    <dgm:cxn modelId="{380B54E5-8C33-440C-9528-5EF5BE82E2DC}" type="presParOf" srcId="{B7ADA48D-8241-4879-AD35-8015411282C7}" destId="{D648BD7C-3BCA-4A78-A2E2-95F9D473E4FF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A8D3D8-4F5B-4608-9CE0-9DF1DAB2AB00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FDCF58-6B6F-4E02-A158-E7EE5304E18D}">
      <dgm:prSet custT="1"/>
      <dgm:spPr/>
      <dgm:t>
        <a:bodyPr/>
        <a:lstStyle/>
        <a:p>
          <a:pPr algn="r" rtl="1"/>
          <a:r>
            <a:rPr lang="ar-SA" sz="2000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گنجاندن درس‌های مرتبط با اخلاق پژوهش و صداقت علمی در برنامه درسی دانشجویان تحصیلات تکمیلی</a:t>
          </a:r>
          <a:r>
            <a:rPr lang="en-US" sz="2000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.</a:t>
          </a:r>
          <a:endParaRPr lang="en-US" sz="2000" b="0">
            <a:cs typeface="B Nazanin" panose="00000400000000000000" pitchFamily="2" charset="-78"/>
          </a:endParaRPr>
        </a:p>
      </dgm:t>
    </dgm:pt>
    <dgm:pt modelId="{F9252BF8-7C51-480E-A600-E9361EB33F3F}" type="parTrans" cxnId="{48A7685B-E8BD-4B17-B32F-016C0A78D470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0D33562A-9D26-49D0-93CA-D74CB6A10CCB}" type="sibTrans" cxnId="{48A7685B-E8BD-4B17-B32F-016C0A78D470}">
      <dgm:prSet/>
      <dgm:spPr/>
      <dgm:t>
        <a:bodyPr/>
        <a:lstStyle/>
        <a:p>
          <a:pPr algn="r" rtl="1"/>
          <a:endParaRPr lang="en-US" sz="2800" b="0">
            <a:cs typeface="B Nazanin" panose="00000400000000000000" pitchFamily="2" charset="-78"/>
          </a:endParaRPr>
        </a:p>
      </dgm:t>
    </dgm:pt>
    <dgm:pt modelId="{C3925138-D558-4F5B-9A1E-26FF9E22464E}">
      <dgm:prSet/>
      <dgm:spPr/>
      <dgm:t>
        <a:bodyPr/>
        <a:lstStyle/>
        <a:p>
          <a:pPr algn="r" rtl="1"/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برگزاری کارگاه‌ها و سمینارهای تخصصی</a:t>
          </a:r>
          <a:endParaRPr lang="en-US" b="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gm:t>
    </dgm:pt>
    <dgm:pt modelId="{CF552B64-4AD8-456A-BBEE-0061FD2161C9}" type="parTrans" cxnId="{C7A5ED86-8E63-401F-A258-57322FA159B2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20C231A7-56B8-4D64-AF82-38F7ABDBED8F}" type="sibTrans" cxnId="{C7A5ED86-8E63-401F-A258-57322FA159B2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FEE94D1C-C216-4D66-BB77-4AD088B9B53B}">
      <dgm:prSet/>
      <dgm:spPr/>
      <dgm:t>
        <a:bodyPr/>
        <a:lstStyle/>
        <a:p>
          <a:pPr algn="r" rtl="1"/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فراهم کردن دسترسی به نرم‌افزارهای بررسی سرقت و ویرایش علمی</a:t>
          </a:r>
          <a:endParaRPr lang="en-US" b="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gm:t>
    </dgm:pt>
    <dgm:pt modelId="{4ABB077D-3EBD-40DE-BA05-E3C25DFFC1BE}" type="parTrans" cxnId="{15D54628-3DBC-4265-BD92-1EDA26859C44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38ABAC0F-C36C-4637-AEEA-31625B218A27}" type="sibTrans" cxnId="{15D54628-3DBC-4265-BD92-1EDA26859C44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AF71BDEF-C039-4032-9F05-00CDC533C2D4}">
      <dgm:prSet/>
      <dgm:spPr/>
      <dgm:t>
        <a:bodyPr/>
        <a:lstStyle/>
        <a:p>
          <a:pPr algn="r" rtl="1"/>
          <a:r>
            <a:rPr lang="fa-IR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تولید محتوا توسط </a:t>
          </a:r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کمیته‌های اخلاق </a:t>
          </a:r>
          <a:r>
            <a:rPr lang="fa-IR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هر دانشگاه</a:t>
          </a:r>
          <a:endParaRPr lang="en-US" b="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gm:t>
    </dgm:pt>
    <dgm:pt modelId="{C4317529-93DD-4AAF-A0D1-6A061324A262}" type="parTrans" cxnId="{6B5445A6-0B7B-411F-A60B-4F2C3643CE93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CB875161-DAC5-457C-8F74-C28B9E6D8A71}" type="sibTrans" cxnId="{6B5445A6-0B7B-411F-A60B-4F2C3643CE93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586C9BBF-8792-47DE-BE55-D48E1F90D2D3}">
      <dgm:prSet/>
      <dgm:spPr/>
      <dgm:t>
        <a:bodyPr/>
        <a:lstStyle/>
        <a:p>
          <a:pPr algn="r" rtl="1"/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ایجاد مکانیزم‌های داخلی بررسی</a:t>
          </a:r>
          <a:r>
            <a:rPr lang="fa-IR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 مقالات</a:t>
          </a:r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 پیش از ارسال مقاله</a:t>
          </a:r>
          <a:endParaRPr lang="en-US" b="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gm:t>
    </dgm:pt>
    <dgm:pt modelId="{DDF882B8-876A-4F8A-8364-5CF8EE69B009}" type="parTrans" cxnId="{BF8296F9-EF39-4295-B520-F3FB973990A2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6E6A0ED3-5D20-4E92-9DB5-CC6A1C497A59}" type="sibTrans" cxnId="{BF8296F9-EF39-4295-B520-F3FB973990A2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5A7E073F-1AD0-4CF0-876D-43B36828B605}">
      <dgm:prSet/>
      <dgm:spPr/>
      <dgm:t>
        <a:bodyPr/>
        <a:lstStyle/>
        <a:p>
          <a:pPr algn="r" rtl="1"/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ایجاد فضای گفت‌وگوی آزاد درباره مقالات بازپس‌گرفته‌شده</a:t>
          </a:r>
          <a:endParaRPr lang="fa-IR" b="0" dirty="0"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gm:t>
    </dgm:pt>
    <dgm:pt modelId="{29FB2F29-CDEF-47FF-8184-DFD70EEC0055}" type="parTrans" cxnId="{66585057-8112-4AA0-AC96-12E11BA484BF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85C3ADAE-3B4A-4739-8418-7411F5B31CE2}" type="sibTrans" cxnId="{66585057-8112-4AA0-AC96-12E11BA484BF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8ED7CFCA-833C-4F32-8C2A-CB4CA14C79BF}">
      <dgm:prSet/>
      <dgm:spPr/>
      <dgm:t>
        <a:bodyPr/>
        <a:lstStyle/>
        <a:p>
          <a:pPr algn="r" rtl="1"/>
          <a:r>
            <a:rPr lang="ar-SA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ارزش‌گذاری و تشویق به صداقت علمی در کنار تولیدات پژوهشی</a:t>
          </a:r>
          <a:r>
            <a:rPr lang="en-US" b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.</a:t>
          </a:r>
          <a:endParaRPr lang="en-US" b="0" dirty="0">
            <a:cs typeface="B Nazanin" panose="00000400000000000000" pitchFamily="2" charset="-78"/>
          </a:endParaRPr>
        </a:p>
      </dgm:t>
    </dgm:pt>
    <dgm:pt modelId="{4FFC734B-4C14-4C41-BC36-8DF4DC378281}" type="parTrans" cxnId="{F4F6D3FA-DD3E-4E14-BC3E-4D33EE0D445E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B8232E35-9660-4380-B160-6B7996B49DCA}" type="sibTrans" cxnId="{F4F6D3FA-DD3E-4E14-BC3E-4D33EE0D445E}">
      <dgm:prSet/>
      <dgm:spPr/>
      <dgm:t>
        <a:bodyPr/>
        <a:lstStyle/>
        <a:p>
          <a:endParaRPr lang="en-US" b="0">
            <a:cs typeface="B Nazanin" panose="00000400000000000000" pitchFamily="2" charset="-78"/>
          </a:endParaRPr>
        </a:p>
      </dgm:t>
    </dgm:pt>
    <dgm:pt modelId="{B7ADA48D-8241-4879-AD35-8015411282C7}" type="pres">
      <dgm:prSet presAssocID="{AFA8D3D8-4F5B-4608-9CE0-9DF1DAB2AB00}" presName="linear" presStyleCnt="0">
        <dgm:presLayoutVars>
          <dgm:dir/>
          <dgm:animLvl val="lvl"/>
          <dgm:resizeHandles val="exact"/>
        </dgm:presLayoutVars>
      </dgm:prSet>
      <dgm:spPr/>
    </dgm:pt>
    <dgm:pt modelId="{88A63308-258E-4A48-9AEF-1C26674A05C0}" type="pres">
      <dgm:prSet presAssocID="{2DFDCF58-6B6F-4E02-A158-E7EE5304E18D}" presName="parentLin" presStyleCnt="0"/>
      <dgm:spPr/>
    </dgm:pt>
    <dgm:pt modelId="{CA2AB1C6-BDFF-48EC-B3A6-820FBB70A046}" type="pres">
      <dgm:prSet presAssocID="{2DFDCF58-6B6F-4E02-A158-E7EE5304E18D}" presName="parentLeftMargin" presStyleLbl="node1" presStyleIdx="0" presStyleCnt="7"/>
      <dgm:spPr/>
    </dgm:pt>
    <dgm:pt modelId="{1BCAD7FB-50EF-4809-8CBC-6C6BE0D44DEC}" type="pres">
      <dgm:prSet presAssocID="{2DFDCF58-6B6F-4E02-A158-E7EE5304E18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5329C66-ABD8-4248-94CF-7FA6DCEC22E5}" type="pres">
      <dgm:prSet presAssocID="{2DFDCF58-6B6F-4E02-A158-E7EE5304E18D}" presName="negativeSpace" presStyleCnt="0"/>
      <dgm:spPr/>
    </dgm:pt>
    <dgm:pt modelId="{79C92CED-DDC5-4555-AB16-EB015945ACB4}" type="pres">
      <dgm:prSet presAssocID="{2DFDCF58-6B6F-4E02-A158-E7EE5304E18D}" presName="childText" presStyleLbl="conFgAcc1" presStyleIdx="0" presStyleCnt="7">
        <dgm:presLayoutVars>
          <dgm:bulletEnabled val="1"/>
        </dgm:presLayoutVars>
      </dgm:prSet>
      <dgm:spPr/>
    </dgm:pt>
    <dgm:pt modelId="{D3C868B7-8C18-4ABC-9003-E734737808ED}" type="pres">
      <dgm:prSet presAssocID="{0D33562A-9D26-49D0-93CA-D74CB6A10CCB}" presName="spaceBetweenRectangles" presStyleCnt="0"/>
      <dgm:spPr/>
    </dgm:pt>
    <dgm:pt modelId="{6E019F45-8A95-47AA-BE33-CFCFF7060B71}" type="pres">
      <dgm:prSet presAssocID="{C3925138-D558-4F5B-9A1E-26FF9E22464E}" presName="parentLin" presStyleCnt="0"/>
      <dgm:spPr/>
    </dgm:pt>
    <dgm:pt modelId="{8336F3A7-3B1E-45E3-9FEB-EDD85EAAEF5F}" type="pres">
      <dgm:prSet presAssocID="{C3925138-D558-4F5B-9A1E-26FF9E22464E}" presName="parentLeftMargin" presStyleLbl="node1" presStyleIdx="0" presStyleCnt="7"/>
      <dgm:spPr/>
    </dgm:pt>
    <dgm:pt modelId="{01C54FD2-8F8F-4E38-8C0C-63DC8A2A657F}" type="pres">
      <dgm:prSet presAssocID="{C3925138-D558-4F5B-9A1E-26FF9E22464E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509527BC-985D-42FF-BEA6-CADA79EB72C3}" type="pres">
      <dgm:prSet presAssocID="{C3925138-D558-4F5B-9A1E-26FF9E22464E}" presName="negativeSpace" presStyleCnt="0"/>
      <dgm:spPr/>
    </dgm:pt>
    <dgm:pt modelId="{749489C4-D922-4ACD-B4E7-E4FCA45B83F4}" type="pres">
      <dgm:prSet presAssocID="{C3925138-D558-4F5B-9A1E-26FF9E22464E}" presName="childText" presStyleLbl="conFgAcc1" presStyleIdx="1" presStyleCnt="7">
        <dgm:presLayoutVars>
          <dgm:bulletEnabled val="1"/>
        </dgm:presLayoutVars>
      </dgm:prSet>
      <dgm:spPr/>
    </dgm:pt>
    <dgm:pt modelId="{08DD0395-EED1-4BC7-A118-C19D68516F28}" type="pres">
      <dgm:prSet presAssocID="{20C231A7-56B8-4D64-AF82-38F7ABDBED8F}" presName="spaceBetweenRectangles" presStyleCnt="0"/>
      <dgm:spPr/>
    </dgm:pt>
    <dgm:pt modelId="{89B64375-CCD9-4516-AAE5-2DDEB308F4BC}" type="pres">
      <dgm:prSet presAssocID="{FEE94D1C-C216-4D66-BB77-4AD088B9B53B}" presName="parentLin" presStyleCnt="0"/>
      <dgm:spPr/>
    </dgm:pt>
    <dgm:pt modelId="{D765F206-5894-47AC-94F5-79D91B1BFB1C}" type="pres">
      <dgm:prSet presAssocID="{FEE94D1C-C216-4D66-BB77-4AD088B9B53B}" presName="parentLeftMargin" presStyleLbl="node1" presStyleIdx="1" presStyleCnt="7"/>
      <dgm:spPr/>
    </dgm:pt>
    <dgm:pt modelId="{CE0F6A75-EC0E-4109-AD86-27C2A6799724}" type="pres">
      <dgm:prSet presAssocID="{FEE94D1C-C216-4D66-BB77-4AD088B9B53B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A386F44-ACAA-49E3-BBE0-5662B95C67A7}" type="pres">
      <dgm:prSet presAssocID="{FEE94D1C-C216-4D66-BB77-4AD088B9B53B}" presName="negativeSpace" presStyleCnt="0"/>
      <dgm:spPr/>
    </dgm:pt>
    <dgm:pt modelId="{E21F6C92-02B8-410C-A74A-FEA17AF09D82}" type="pres">
      <dgm:prSet presAssocID="{FEE94D1C-C216-4D66-BB77-4AD088B9B53B}" presName="childText" presStyleLbl="conFgAcc1" presStyleIdx="2" presStyleCnt="7">
        <dgm:presLayoutVars>
          <dgm:bulletEnabled val="1"/>
        </dgm:presLayoutVars>
      </dgm:prSet>
      <dgm:spPr/>
    </dgm:pt>
    <dgm:pt modelId="{7222E7DD-77FB-4718-8D39-C2093A3491AE}" type="pres">
      <dgm:prSet presAssocID="{38ABAC0F-C36C-4637-AEEA-31625B218A27}" presName="spaceBetweenRectangles" presStyleCnt="0"/>
      <dgm:spPr/>
    </dgm:pt>
    <dgm:pt modelId="{D005CD04-CDA1-4476-AC2C-F87B40C68340}" type="pres">
      <dgm:prSet presAssocID="{AF71BDEF-C039-4032-9F05-00CDC533C2D4}" presName="parentLin" presStyleCnt="0"/>
      <dgm:spPr/>
    </dgm:pt>
    <dgm:pt modelId="{A00EA436-CFCE-460E-9EB8-9E4EDACBAA70}" type="pres">
      <dgm:prSet presAssocID="{AF71BDEF-C039-4032-9F05-00CDC533C2D4}" presName="parentLeftMargin" presStyleLbl="node1" presStyleIdx="2" presStyleCnt="7"/>
      <dgm:spPr/>
    </dgm:pt>
    <dgm:pt modelId="{13C7A251-637E-448B-8FFC-DE6D0F976993}" type="pres">
      <dgm:prSet presAssocID="{AF71BDEF-C039-4032-9F05-00CDC533C2D4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943C98F8-CB4F-4E83-BFB2-EF499691BD31}" type="pres">
      <dgm:prSet presAssocID="{AF71BDEF-C039-4032-9F05-00CDC533C2D4}" presName="negativeSpace" presStyleCnt="0"/>
      <dgm:spPr/>
    </dgm:pt>
    <dgm:pt modelId="{455E73DB-6F89-4E67-AA9F-AC48FA896D29}" type="pres">
      <dgm:prSet presAssocID="{AF71BDEF-C039-4032-9F05-00CDC533C2D4}" presName="childText" presStyleLbl="conFgAcc1" presStyleIdx="3" presStyleCnt="7">
        <dgm:presLayoutVars>
          <dgm:bulletEnabled val="1"/>
        </dgm:presLayoutVars>
      </dgm:prSet>
      <dgm:spPr/>
    </dgm:pt>
    <dgm:pt modelId="{206EE0ED-2A8E-47E9-B742-48AAD11D1726}" type="pres">
      <dgm:prSet presAssocID="{CB875161-DAC5-457C-8F74-C28B9E6D8A71}" presName="spaceBetweenRectangles" presStyleCnt="0"/>
      <dgm:spPr/>
    </dgm:pt>
    <dgm:pt modelId="{135EAED4-49C4-4217-9E40-7387BD35B826}" type="pres">
      <dgm:prSet presAssocID="{586C9BBF-8792-47DE-BE55-D48E1F90D2D3}" presName="parentLin" presStyleCnt="0"/>
      <dgm:spPr/>
    </dgm:pt>
    <dgm:pt modelId="{52EA3C89-C039-441B-993A-0D73D3B45A21}" type="pres">
      <dgm:prSet presAssocID="{586C9BBF-8792-47DE-BE55-D48E1F90D2D3}" presName="parentLeftMargin" presStyleLbl="node1" presStyleIdx="3" presStyleCnt="7"/>
      <dgm:spPr/>
    </dgm:pt>
    <dgm:pt modelId="{1669E1C7-6229-4EF3-A7B7-6818DC8E7CC6}" type="pres">
      <dgm:prSet presAssocID="{586C9BBF-8792-47DE-BE55-D48E1F90D2D3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5A4F057-F637-444A-A87B-7451CA936DF7}" type="pres">
      <dgm:prSet presAssocID="{586C9BBF-8792-47DE-BE55-D48E1F90D2D3}" presName="negativeSpace" presStyleCnt="0"/>
      <dgm:spPr/>
    </dgm:pt>
    <dgm:pt modelId="{0A6128E3-173C-4A7D-8747-C2EB51277C66}" type="pres">
      <dgm:prSet presAssocID="{586C9BBF-8792-47DE-BE55-D48E1F90D2D3}" presName="childText" presStyleLbl="conFgAcc1" presStyleIdx="4" presStyleCnt="7">
        <dgm:presLayoutVars>
          <dgm:bulletEnabled val="1"/>
        </dgm:presLayoutVars>
      </dgm:prSet>
      <dgm:spPr/>
    </dgm:pt>
    <dgm:pt modelId="{46197E0F-74A2-4298-AC8A-847E2CD14AD7}" type="pres">
      <dgm:prSet presAssocID="{6E6A0ED3-5D20-4E92-9DB5-CC6A1C497A59}" presName="spaceBetweenRectangles" presStyleCnt="0"/>
      <dgm:spPr/>
    </dgm:pt>
    <dgm:pt modelId="{DC63B32C-8EDD-4940-990A-9B8BD16B1E43}" type="pres">
      <dgm:prSet presAssocID="{5A7E073F-1AD0-4CF0-876D-43B36828B605}" presName="parentLin" presStyleCnt="0"/>
      <dgm:spPr/>
    </dgm:pt>
    <dgm:pt modelId="{A31E9C8D-DD67-452A-A934-54998A5C437B}" type="pres">
      <dgm:prSet presAssocID="{5A7E073F-1AD0-4CF0-876D-43B36828B605}" presName="parentLeftMargin" presStyleLbl="node1" presStyleIdx="4" presStyleCnt="7"/>
      <dgm:spPr/>
    </dgm:pt>
    <dgm:pt modelId="{AF27AD85-F515-408B-8C22-88B9F9CE9B41}" type="pres">
      <dgm:prSet presAssocID="{5A7E073F-1AD0-4CF0-876D-43B36828B605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0F344E6-8D42-4C6C-A6F7-F89E006B80D0}" type="pres">
      <dgm:prSet presAssocID="{5A7E073F-1AD0-4CF0-876D-43B36828B605}" presName="negativeSpace" presStyleCnt="0"/>
      <dgm:spPr/>
    </dgm:pt>
    <dgm:pt modelId="{9AD706DA-EF7A-400E-87A9-5CC5ADD335FF}" type="pres">
      <dgm:prSet presAssocID="{5A7E073F-1AD0-4CF0-876D-43B36828B605}" presName="childText" presStyleLbl="conFgAcc1" presStyleIdx="5" presStyleCnt="7">
        <dgm:presLayoutVars>
          <dgm:bulletEnabled val="1"/>
        </dgm:presLayoutVars>
      </dgm:prSet>
      <dgm:spPr/>
    </dgm:pt>
    <dgm:pt modelId="{190FC3B3-06DF-4455-B619-AEDE4B334595}" type="pres">
      <dgm:prSet presAssocID="{85C3ADAE-3B4A-4739-8418-7411F5B31CE2}" presName="spaceBetweenRectangles" presStyleCnt="0"/>
      <dgm:spPr/>
    </dgm:pt>
    <dgm:pt modelId="{B1F896D1-1EBE-4791-B8E6-5292F593DE27}" type="pres">
      <dgm:prSet presAssocID="{8ED7CFCA-833C-4F32-8C2A-CB4CA14C79BF}" presName="parentLin" presStyleCnt="0"/>
      <dgm:spPr/>
    </dgm:pt>
    <dgm:pt modelId="{03EB78D4-6DB9-474A-B6E9-4558C95286C3}" type="pres">
      <dgm:prSet presAssocID="{8ED7CFCA-833C-4F32-8C2A-CB4CA14C79BF}" presName="parentLeftMargin" presStyleLbl="node1" presStyleIdx="5" presStyleCnt="7"/>
      <dgm:spPr/>
    </dgm:pt>
    <dgm:pt modelId="{4EA5AF83-AF98-441B-82FE-EC786FCED74D}" type="pres">
      <dgm:prSet presAssocID="{8ED7CFCA-833C-4F32-8C2A-CB4CA14C79BF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D053E35A-80BB-4E4B-9324-37433C2DB321}" type="pres">
      <dgm:prSet presAssocID="{8ED7CFCA-833C-4F32-8C2A-CB4CA14C79BF}" presName="negativeSpace" presStyleCnt="0"/>
      <dgm:spPr/>
    </dgm:pt>
    <dgm:pt modelId="{D9443922-01EE-45B6-B852-1B9EE0334018}" type="pres">
      <dgm:prSet presAssocID="{8ED7CFCA-833C-4F32-8C2A-CB4CA14C79B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5D54628-3DBC-4265-BD92-1EDA26859C44}" srcId="{AFA8D3D8-4F5B-4608-9CE0-9DF1DAB2AB00}" destId="{FEE94D1C-C216-4D66-BB77-4AD088B9B53B}" srcOrd="2" destOrd="0" parTransId="{4ABB077D-3EBD-40DE-BA05-E3C25DFFC1BE}" sibTransId="{38ABAC0F-C36C-4637-AEEA-31625B218A27}"/>
    <dgm:cxn modelId="{7DBE6E2A-0F49-41DC-BCF4-977D65352707}" type="presOf" srcId="{AF71BDEF-C039-4032-9F05-00CDC533C2D4}" destId="{A00EA436-CFCE-460E-9EB8-9E4EDACBAA70}" srcOrd="0" destOrd="0" presId="urn:microsoft.com/office/officeart/2005/8/layout/list1"/>
    <dgm:cxn modelId="{C808E634-E060-4992-931E-2DCBF33BE388}" type="presOf" srcId="{586C9BBF-8792-47DE-BE55-D48E1F90D2D3}" destId="{1669E1C7-6229-4EF3-A7B7-6818DC8E7CC6}" srcOrd="1" destOrd="0" presId="urn:microsoft.com/office/officeart/2005/8/layout/list1"/>
    <dgm:cxn modelId="{93363936-10E9-441D-BAE6-503843A56F2E}" type="presOf" srcId="{AFA8D3D8-4F5B-4608-9CE0-9DF1DAB2AB00}" destId="{B7ADA48D-8241-4879-AD35-8015411282C7}" srcOrd="0" destOrd="0" presId="urn:microsoft.com/office/officeart/2005/8/layout/list1"/>
    <dgm:cxn modelId="{FF0FCA37-9DA7-4141-B4A6-6288CF3C9502}" type="presOf" srcId="{AF71BDEF-C039-4032-9F05-00CDC533C2D4}" destId="{13C7A251-637E-448B-8FFC-DE6D0F976993}" srcOrd="1" destOrd="0" presId="urn:microsoft.com/office/officeart/2005/8/layout/list1"/>
    <dgm:cxn modelId="{48A7685B-E8BD-4B17-B32F-016C0A78D470}" srcId="{AFA8D3D8-4F5B-4608-9CE0-9DF1DAB2AB00}" destId="{2DFDCF58-6B6F-4E02-A158-E7EE5304E18D}" srcOrd="0" destOrd="0" parTransId="{F9252BF8-7C51-480E-A600-E9361EB33F3F}" sibTransId="{0D33562A-9D26-49D0-93CA-D74CB6A10CCB}"/>
    <dgm:cxn modelId="{CAD68A45-12C9-41FD-8F82-AD5F67B71152}" type="presOf" srcId="{8ED7CFCA-833C-4F32-8C2A-CB4CA14C79BF}" destId="{03EB78D4-6DB9-474A-B6E9-4558C95286C3}" srcOrd="0" destOrd="0" presId="urn:microsoft.com/office/officeart/2005/8/layout/list1"/>
    <dgm:cxn modelId="{7662B750-16BB-4C71-8BDA-8B445046FDF4}" type="presOf" srcId="{C3925138-D558-4F5B-9A1E-26FF9E22464E}" destId="{01C54FD2-8F8F-4E38-8C0C-63DC8A2A657F}" srcOrd="1" destOrd="0" presId="urn:microsoft.com/office/officeart/2005/8/layout/list1"/>
    <dgm:cxn modelId="{66585057-8112-4AA0-AC96-12E11BA484BF}" srcId="{AFA8D3D8-4F5B-4608-9CE0-9DF1DAB2AB00}" destId="{5A7E073F-1AD0-4CF0-876D-43B36828B605}" srcOrd="5" destOrd="0" parTransId="{29FB2F29-CDEF-47FF-8184-DFD70EEC0055}" sibTransId="{85C3ADAE-3B4A-4739-8418-7411F5B31CE2}"/>
    <dgm:cxn modelId="{C7A5ED86-8E63-401F-A258-57322FA159B2}" srcId="{AFA8D3D8-4F5B-4608-9CE0-9DF1DAB2AB00}" destId="{C3925138-D558-4F5B-9A1E-26FF9E22464E}" srcOrd="1" destOrd="0" parTransId="{CF552B64-4AD8-456A-BBEE-0061FD2161C9}" sibTransId="{20C231A7-56B8-4D64-AF82-38F7ABDBED8F}"/>
    <dgm:cxn modelId="{190A1B8A-CCF3-4CE9-A098-73F9462A9856}" type="presOf" srcId="{FEE94D1C-C216-4D66-BB77-4AD088B9B53B}" destId="{CE0F6A75-EC0E-4109-AD86-27C2A6799724}" srcOrd="1" destOrd="0" presId="urn:microsoft.com/office/officeart/2005/8/layout/list1"/>
    <dgm:cxn modelId="{96D3198C-C357-4849-A742-BBDFD8FB0C24}" type="presOf" srcId="{2DFDCF58-6B6F-4E02-A158-E7EE5304E18D}" destId="{1BCAD7FB-50EF-4809-8CBC-6C6BE0D44DEC}" srcOrd="1" destOrd="0" presId="urn:microsoft.com/office/officeart/2005/8/layout/list1"/>
    <dgm:cxn modelId="{D0101696-D09E-4A75-8154-844F878BB131}" type="presOf" srcId="{FEE94D1C-C216-4D66-BB77-4AD088B9B53B}" destId="{D765F206-5894-47AC-94F5-79D91B1BFB1C}" srcOrd="0" destOrd="0" presId="urn:microsoft.com/office/officeart/2005/8/layout/list1"/>
    <dgm:cxn modelId="{6B5445A6-0B7B-411F-A60B-4F2C3643CE93}" srcId="{AFA8D3D8-4F5B-4608-9CE0-9DF1DAB2AB00}" destId="{AF71BDEF-C039-4032-9F05-00CDC533C2D4}" srcOrd="3" destOrd="0" parTransId="{C4317529-93DD-4AAF-A0D1-6A061324A262}" sibTransId="{CB875161-DAC5-457C-8F74-C28B9E6D8A71}"/>
    <dgm:cxn modelId="{1CE696BC-AA71-4C35-871D-872D1EA9CF31}" type="presOf" srcId="{586C9BBF-8792-47DE-BE55-D48E1F90D2D3}" destId="{52EA3C89-C039-441B-993A-0D73D3B45A21}" srcOrd="0" destOrd="0" presId="urn:microsoft.com/office/officeart/2005/8/layout/list1"/>
    <dgm:cxn modelId="{C83F5AC8-FF77-4E4B-91E3-89F1F9B2DD57}" type="presOf" srcId="{8ED7CFCA-833C-4F32-8C2A-CB4CA14C79BF}" destId="{4EA5AF83-AF98-441B-82FE-EC786FCED74D}" srcOrd="1" destOrd="0" presId="urn:microsoft.com/office/officeart/2005/8/layout/list1"/>
    <dgm:cxn modelId="{AEC37DD5-804C-47E5-9867-FDC8DC3CD658}" type="presOf" srcId="{5A7E073F-1AD0-4CF0-876D-43B36828B605}" destId="{A31E9C8D-DD67-452A-A934-54998A5C437B}" srcOrd="0" destOrd="0" presId="urn:microsoft.com/office/officeart/2005/8/layout/list1"/>
    <dgm:cxn modelId="{D686CCEB-679A-4817-BD95-4FAA99A49303}" type="presOf" srcId="{2DFDCF58-6B6F-4E02-A158-E7EE5304E18D}" destId="{CA2AB1C6-BDFF-48EC-B3A6-820FBB70A046}" srcOrd="0" destOrd="0" presId="urn:microsoft.com/office/officeart/2005/8/layout/list1"/>
    <dgm:cxn modelId="{BF8296F9-EF39-4295-B520-F3FB973990A2}" srcId="{AFA8D3D8-4F5B-4608-9CE0-9DF1DAB2AB00}" destId="{586C9BBF-8792-47DE-BE55-D48E1F90D2D3}" srcOrd="4" destOrd="0" parTransId="{DDF882B8-876A-4F8A-8364-5CF8EE69B009}" sibTransId="{6E6A0ED3-5D20-4E92-9DB5-CC6A1C497A59}"/>
    <dgm:cxn modelId="{F4F6D3FA-DD3E-4E14-BC3E-4D33EE0D445E}" srcId="{AFA8D3D8-4F5B-4608-9CE0-9DF1DAB2AB00}" destId="{8ED7CFCA-833C-4F32-8C2A-CB4CA14C79BF}" srcOrd="6" destOrd="0" parTransId="{4FFC734B-4C14-4C41-BC36-8DF4DC378281}" sibTransId="{B8232E35-9660-4380-B160-6B7996B49DCA}"/>
    <dgm:cxn modelId="{C1C142FC-9F69-4F21-88F1-F642F5DCDFA4}" type="presOf" srcId="{C3925138-D558-4F5B-9A1E-26FF9E22464E}" destId="{8336F3A7-3B1E-45E3-9FEB-EDD85EAAEF5F}" srcOrd="0" destOrd="0" presId="urn:microsoft.com/office/officeart/2005/8/layout/list1"/>
    <dgm:cxn modelId="{C3AE36FF-8836-4E45-8363-587D53C9E281}" type="presOf" srcId="{5A7E073F-1AD0-4CF0-876D-43B36828B605}" destId="{AF27AD85-F515-408B-8C22-88B9F9CE9B41}" srcOrd="1" destOrd="0" presId="urn:microsoft.com/office/officeart/2005/8/layout/list1"/>
    <dgm:cxn modelId="{B05AE690-080E-4A21-9950-DC0CDB0C5C88}" type="presParOf" srcId="{B7ADA48D-8241-4879-AD35-8015411282C7}" destId="{88A63308-258E-4A48-9AEF-1C26674A05C0}" srcOrd="0" destOrd="0" presId="urn:microsoft.com/office/officeart/2005/8/layout/list1"/>
    <dgm:cxn modelId="{A9841345-F8C4-40F1-8486-C4C60D226397}" type="presParOf" srcId="{88A63308-258E-4A48-9AEF-1C26674A05C0}" destId="{CA2AB1C6-BDFF-48EC-B3A6-820FBB70A046}" srcOrd="0" destOrd="0" presId="urn:microsoft.com/office/officeart/2005/8/layout/list1"/>
    <dgm:cxn modelId="{A4FBFEDA-ECCD-49A1-A207-5176EC8190EE}" type="presParOf" srcId="{88A63308-258E-4A48-9AEF-1C26674A05C0}" destId="{1BCAD7FB-50EF-4809-8CBC-6C6BE0D44DEC}" srcOrd="1" destOrd="0" presId="urn:microsoft.com/office/officeart/2005/8/layout/list1"/>
    <dgm:cxn modelId="{43ED0646-7891-4F4D-9175-736C53CC8244}" type="presParOf" srcId="{B7ADA48D-8241-4879-AD35-8015411282C7}" destId="{F5329C66-ABD8-4248-94CF-7FA6DCEC22E5}" srcOrd="1" destOrd="0" presId="urn:microsoft.com/office/officeart/2005/8/layout/list1"/>
    <dgm:cxn modelId="{4DB362C4-D885-43CD-BC92-B97EFAD19F7C}" type="presParOf" srcId="{B7ADA48D-8241-4879-AD35-8015411282C7}" destId="{79C92CED-DDC5-4555-AB16-EB015945ACB4}" srcOrd="2" destOrd="0" presId="urn:microsoft.com/office/officeart/2005/8/layout/list1"/>
    <dgm:cxn modelId="{8F2AC9EA-5C25-411C-B118-71A6E8BDF054}" type="presParOf" srcId="{B7ADA48D-8241-4879-AD35-8015411282C7}" destId="{D3C868B7-8C18-4ABC-9003-E734737808ED}" srcOrd="3" destOrd="0" presId="urn:microsoft.com/office/officeart/2005/8/layout/list1"/>
    <dgm:cxn modelId="{5DC0C4F3-B40F-49B1-B1C5-905056FD987B}" type="presParOf" srcId="{B7ADA48D-8241-4879-AD35-8015411282C7}" destId="{6E019F45-8A95-47AA-BE33-CFCFF7060B71}" srcOrd="4" destOrd="0" presId="urn:microsoft.com/office/officeart/2005/8/layout/list1"/>
    <dgm:cxn modelId="{06E7882C-279E-4F9F-A247-D9365365EAFF}" type="presParOf" srcId="{6E019F45-8A95-47AA-BE33-CFCFF7060B71}" destId="{8336F3A7-3B1E-45E3-9FEB-EDD85EAAEF5F}" srcOrd="0" destOrd="0" presId="urn:microsoft.com/office/officeart/2005/8/layout/list1"/>
    <dgm:cxn modelId="{E6793D10-23FE-4CEB-8B58-D3C35239600B}" type="presParOf" srcId="{6E019F45-8A95-47AA-BE33-CFCFF7060B71}" destId="{01C54FD2-8F8F-4E38-8C0C-63DC8A2A657F}" srcOrd="1" destOrd="0" presId="urn:microsoft.com/office/officeart/2005/8/layout/list1"/>
    <dgm:cxn modelId="{810C7BB4-E865-4A32-BF2B-5D80B9CED82F}" type="presParOf" srcId="{B7ADA48D-8241-4879-AD35-8015411282C7}" destId="{509527BC-985D-42FF-BEA6-CADA79EB72C3}" srcOrd="5" destOrd="0" presId="urn:microsoft.com/office/officeart/2005/8/layout/list1"/>
    <dgm:cxn modelId="{DE9BC005-D159-4F7A-9669-C0B73B00A641}" type="presParOf" srcId="{B7ADA48D-8241-4879-AD35-8015411282C7}" destId="{749489C4-D922-4ACD-B4E7-E4FCA45B83F4}" srcOrd="6" destOrd="0" presId="urn:microsoft.com/office/officeart/2005/8/layout/list1"/>
    <dgm:cxn modelId="{1E6AF187-FFEC-40F7-AF6C-441CF377B5AA}" type="presParOf" srcId="{B7ADA48D-8241-4879-AD35-8015411282C7}" destId="{08DD0395-EED1-4BC7-A118-C19D68516F28}" srcOrd="7" destOrd="0" presId="urn:microsoft.com/office/officeart/2005/8/layout/list1"/>
    <dgm:cxn modelId="{CBE44D39-5011-4476-8493-E27E3E7229C9}" type="presParOf" srcId="{B7ADA48D-8241-4879-AD35-8015411282C7}" destId="{89B64375-CCD9-4516-AAE5-2DDEB308F4BC}" srcOrd="8" destOrd="0" presId="urn:microsoft.com/office/officeart/2005/8/layout/list1"/>
    <dgm:cxn modelId="{7FCAB466-5C00-4CCF-8F7C-0FC6046CF85B}" type="presParOf" srcId="{89B64375-CCD9-4516-AAE5-2DDEB308F4BC}" destId="{D765F206-5894-47AC-94F5-79D91B1BFB1C}" srcOrd="0" destOrd="0" presId="urn:microsoft.com/office/officeart/2005/8/layout/list1"/>
    <dgm:cxn modelId="{8E737F08-F677-44F0-8943-242DA6C99695}" type="presParOf" srcId="{89B64375-CCD9-4516-AAE5-2DDEB308F4BC}" destId="{CE0F6A75-EC0E-4109-AD86-27C2A6799724}" srcOrd="1" destOrd="0" presId="urn:microsoft.com/office/officeart/2005/8/layout/list1"/>
    <dgm:cxn modelId="{16C3B207-D707-40B1-AE10-E86185C74D4B}" type="presParOf" srcId="{B7ADA48D-8241-4879-AD35-8015411282C7}" destId="{FA386F44-ACAA-49E3-BBE0-5662B95C67A7}" srcOrd="9" destOrd="0" presId="urn:microsoft.com/office/officeart/2005/8/layout/list1"/>
    <dgm:cxn modelId="{58909EFD-FCB4-4F9A-930B-FA4BCF27C305}" type="presParOf" srcId="{B7ADA48D-8241-4879-AD35-8015411282C7}" destId="{E21F6C92-02B8-410C-A74A-FEA17AF09D82}" srcOrd="10" destOrd="0" presId="urn:microsoft.com/office/officeart/2005/8/layout/list1"/>
    <dgm:cxn modelId="{AF98E3EA-277D-4C4D-8108-F3694E66951C}" type="presParOf" srcId="{B7ADA48D-8241-4879-AD35-8015411282C7}" destId="{7222E7DD-77FB-4718-8D39-C2093A3491AE}" srcOrd="11" destOrd="0" presId="urn:microsoft.com/office/officeart/2005/8/layout/list1"/>
    <dgm:cxn modelId="{A9B1B158-9A75-4285-B6B2-2AB7A1F6507D}" type="presParOf" srcId="{B7ADA48D-8241-4879-AD35-8015411282C7}" destId="{D005CD04-CDA1-4476-AC2C-F87B40C68340}" srcOrd="12" destOrd="0" presId="urn:microsoft.com/office/officeart/2005/8/layout/list1"/>
    <dgm:cxn modelId="{45872BA0-AA13-4A2B-8643-E04B9EADC886}" type="presParOf" srcId="{D005CD04-CDA1-4476-AC2C-F87B40C68340}" destId="{A00EA436-CFCE-460E-9EB8-9E4EDACBAA70}" srcOrd="0" destOrd="0" presId="urn:microsoft.com/office/officeart/2005/8/layout/list1"/>
    <dgm:cxn modelId="{6FB7EDF3-F5E1-4B2B-8BF7-BF9050B8ACB9}" type="presParOf" srcId="{D005CD04-CDA1-4476-AC2C-F87B40C68340}" destId="{13C7A251-637E-448B-8FFC-DE6D0F976993}" srcOrd="1" destOrd="0" presId="urn:microsoft.com/office/officeart/2005/8/layout/list1"/>
    <dgm:cxn modelId="{EDD0ED3D-887C-406D-90E7-114E19E243F7}" type="presParOf" srcId="{B7ADA48D-8241-4879-AD35-8015411282C7}" destId="{943C98F8-CB4F-4E83-BFB2-EF499691BD31}" srcOrd="13" destOrd="0" presId="urn:microsoft.com/office/officeart/2005/8/layout/list1"/>
    <dgm:cxn modelId="{12ACE7B3-0B91-48A2-ACC7-A84AF8A13C25}" type="presParOf" srcId="{B7ADA48D-8241-4879-AD35-8015411282C7}" destId="{455E73DB-6F89-4E67-AA9F-AC48FA896D29}" srcOrd="14" destOrd="0" presId="urn:microsoft.com/office/officeart/2005/8/layout/list1"/>
    <dgm:cxn modelId="{FC89EBC5-AB45-4040-B842-C2644F1B3701}" type="presParOf" srcId="{B7ADA48D-8241-4879-AD35-8015411282C7}" destId="{206EE0ED-2A8E-47E9-B742-48AAD11D1726}" srcOrd="15" destOrd="0" presId="urn:microsoft.com/office/officeart/2005/8/layout/list1"/>
    <dgm:cxn modelId="{D170E053-F19F-44BE-BF98-0CF78DF990F5}" type="presParOf" srcId="{B7ADA48D-8241-4879-AD35-8015411282C7}" destId="{135EAED4-49C4-4217-9E40-7387BD35B826}" srcOrd="16" destOrd="0" presId="urn:microsoft.com/office/officeart/2005/8/layout/list1"/>
    <dgm:cxn modelId="{5D76240B-B80D-4699-ADFE-1D76A5988A37}" type="presParOf" srcId="{135EAED4-49C4-4217-9E40-7387BD35B826}" destId="{52EA3C89-C039-441B-993A-0D73D3B45A21}" srcOrd="0" destOrd="0" presId="urn:microsoft.com/office/officeart/2005/8/layout/list1"/>
    <dgm:cxn modelId="{252DA70D-44EB-4692-A510-395A5AF040C7}" type="presParOf" srcId="{135EAED4-49C4-4217-9E40-7387BD35B826}" destId="{1669E1C7-6229-4EF3-A7B7-6818DC8E7CC6}" srcOrd="1" destOrd="0" presId="urn:microsoft.com/office/officeart/2005/8/layout/list1"/>
    <dgm:cxn modelId="{530FD0FD-AAE9-4A34-9DA8-EE30F0545294}" type="presParOf" srcId="{B7ADA48D-8241-4879-AD35-8015411282C7}" destId="{05A4F057-F637-444A-A87B-7451CA936DF7}" srcOrd="17" destOrd="0" presId="urn:microsoft.com/office/officeart/2005/8/layout/list1"/>
    <dgm:cxn modelId="{4334134B-F2CB-4717-A651-62E866EFA9EC}" type="presParOf" srcId="{B7ADA48D-8241-4879-AD35-8015411282C7}" destId="{0A6128E3-173C-4A7D-8747-C2EB51277C66}" srcOrd="18" destOrd="0" presId="urn:microsoft.com/office/officeart/2005/8/layout/list1"/>
    <dgm:cxn modelId="{8A539CA7-37B6-40F0-A7A6-07E03FE8AE40}" type="presParOf" srcId="{B7ADA48D-8241-4879-AD35-8015411282C7}" destId="{46197E0F-74A2-4298-AC8A-847E2CD14AD7}" srcOrd="19" destOrd="0" presId="urn:microsoft.com/office/officeart/2005/8/layout/list1"/>
    <dgm:cxn modelId="{B18A5938-C7FB-4335-8B6A-98BF37A217CF}" type="presParOf" srcId="{B7ADA48D-8241-4879-AD35-8015411282C7}" destId="{DC63B32C-8EDD-4940-990A-9B8BD16B1E43}" srcOrd="20" destOrd="0" presId="urn:microsoft.com/office/officeart/2005/8/layout/list1"/>
    <dgm:cxn modelId="{05099DDB-27ED-440F-BE11-1AD058AAE61F}" type="presParOf" srcId="{DC63B32C-8EDD-4940-990A-9B8BD16B1E43}" destId="{A31E9C8D-DD67-452A-A934-54998A5C437B}" srcOrd="0" destOrd="0" presId="urn:microsoft.com/office/officeart/2005/8/layout/list1"/>
    <dgm:cxn modelId="{09C697EE-5AAC-4AC1-89AF-9157FCD5D523}" type="presParOf" srcId="{DC63B32C-8EDD-4940-990A-9B8BD16B1E43}" destId="{AF27AD85-F515-408B-8C22-88B9F9CE9B41}" srcOrd="1" destOrd="0" presId="urn:microsoft.com/office/officeart/2005/8/layout/list1"/>
    <dgm:cxn modelId="{2AA8EE53-F8D3-4BA5-B3B7-A739E94FA650}" type="presParOf" srcId="{B7ADA48D-8241-4879-AD35-8015411282C7}" destId="{50F344E6-8D42-4C6C-A6F7-F89E006B80D0}" srcOrd="21" destOrd="0" presId="urn:microsoft.com/office/officeart/2005/8/layout/list1"/>
    <dgm:cxn modelId="{5C499CE5-26AE-4B24-AFF6-9DFFA417C7F9}" type="presParOf" srcId="{B7ADA48D-8241-4879-AD35-8015411282C7}" destId="{9AD706DA-EF7A-400E-87A9-5CC5ADD335FF}" srcOrd="22" destOrd="0" presId="urn:microsoft.com/office/officeart/2005/8/layout/list1"/>
    <dgm:cxn modelId="{41E87AB0-894B-44DC-97AD-A4CEB0CCAB9B}" type="presParOf" srcId="{B7ADA48D-8241-4879-AD35-8015411282C7}" destId="{190FC3B3-06DF-4455-B619-AEDE4B334595}" srcOrd="23" destOrd="0" presId="urn:microsoft.com/office/officeart/2005/8/layout/list1"/>
    <dgm:cxn modelId="{C50134F6-D57E-47C5-9133-FEC243BA84B7}" type="presParOf" srcId="{B7ADA48D-8241-4879-AD35-8015411282C7}" destId="{B1F896D1-1EBE-4791-B8E6-5292F593DE27}" srcOrd="24" destOrd="0" presId="urn:microsoft.com/office/officeart/2005/8/layout/list1"/>
    <dgm:cxn modelId="{6E4329BB-EDD6-4EA1-A1F6-DFEF8DB275CA}" type="presParOf" srcId="{B1F896D1-1EBE-4791-B8E6-5292F593DE27}" destId="{03EB78D4-6DB9-474A-B6E9-4558C95286C3}" srcOrd="0" destOrd="0" presId="urn:microsoft.com/office/officeart/2005/8/layout/list1"/>
    <dgm:cxn modelId="{987FCB47-E4BB-41F2-B8D4-F7038C27993C}" type="presParOf" srcId="{B1F896D1-1EBE-4791-B8E6-5292F593DE27}" destId="{4EA5AF83-AF98-441B-82FE-EC786FCED74D}" srcOrd="1" destOrd="0" presId="urn:microsoft.com/office/officeart/2005/8/layout/list1"/>
    <dgm:cxn modelId="{87CA761B-0716-4293-842A-4021B5838F37}" type="presParOf" srcId="{B7ADA48D-8241-4879-AD35-8015411282C7}" destId="{D053E35A-80BB-4E4B-9324-37433C2DB321}" srcOrd="25" destOrd="0" presId="urn:microsoft.com/office/officeart/2005/8/layout/list1"/>
    <dgm:cxn modelId="{4AEDB210-1356-4570-9E42-81DD0A5C36D1}" type="presParOf" srcId="{B7ADA48D-8241-4879-AD35-8015411282C7}" destId="{D9443922-01EE-45B6-B852-1B9EE033401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6BB56A-96BE-4D7F-9071-E301BD7C881D}">
      <dsp:nvSpPr>
        <dsp:cNvPr id="0" name=""/>
        <dsp:cNvSpPr/>
      </dsp:nvSpPr>
      <dsp:spPr>
        <a:xfrm>
          <a:off x="0" y="4475365"/>
          <a:ext cx="8961521" cy="9791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b="1" kern="1200">
              <a:cs typeface="B Nazanin" panose="00000400000000000000" pitchFamily="2" charset="-78"/>
            </a:rPr>
            <a:t>توصیه‌هایی جهت اقدامات پیشگیرانه</a:t>
          </a:r>
          <a:endParaRPr lang="en-US" sz="3200" kern="1200">
            <a:cs typeface="B Nazanin" panose="00000400000000000000" pitchFamily="2" charset="-78"/>
          </a:endParaRPr>
        </a:p>
      </dsp:txBody>
      <dsp:txXfrm>
        <a:off x="0" y="4475365"/>
        <a:ext cx="8961521" cy="979100"/>
      </dsp:txXfrm>
    </dsp:sp>
    <dsp:sp modelId="{7842FCB6-7F89-4CE0-BA78-BB4273967B26}">
      <dsp:nvSpPr>
        <dsp:cNvPr id="0" name=""/>
        <dsp:cNvSpPr/>
      </dsp:nvSpPr>
      <dsp:spPr>
        <a:xfrm rot="10800000">
          <a:off x="0" y="2984195"/>
          <a:ext cx="8961521" cy="1505856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b="1" kern="1200">
              <a:cs typeface="B Nazanin" panose="00000400000000000000" pitchFamily="2" charset="-78"/>
            </a:rPr>
            <a:t>پیامدهای سلب اعتبار مقالات برای پژوهشگر، دانشگاه و کشور</a:t>
          </a:r>
          <a:endParaRPr lang="en-US" sz="3200" kern="1200">
            <a:cs typeface="B Nazanin" panose="00000400000000000000" pitchFamily="2" charset="-78"/>
          </a:endParaRPr>
        </a:p>
      </dsp:txBody>
      <dsp:txXfrm rot="10800000">
        <a:off x="0" y="2984195"/>
        <a:ext cx="8961521" cy="978460"/>
      </dsp:txXfrm>
    </dsp:sp>
    <dsp:sp modelId="{CCCB44C4-A765-444B-9953-CCCC4419EC2C}">
      <dsp:nvSpPr>
        <dsp:cNvPr id="0" name=""/>
        <dsp:cNvSpPr/>
      </dsp:nvSpPr>
      <dsp:spPr>
        <a:xfrm rot="10800000">
          <a:off x="0" y="1493025"/>
          <a:ext cx="8961521" cy="1505856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b="1" kern="1200">
              <a:cs typeface="B Nazanin" panose="00000400000000000000" pitchFamily="2" charset="-78"/>
            </a:rPr>
            <a:t>آمار و شواهد جهانی و مصداق‌ها</a:t>
          </a:r>
          <a:endParaRPr lang="en-US" sz="3200" kern="1200">
            <a:cs typeface="B Nazanin" panose="00000400000000000000" pitchFamily="2" charset="-78"/>
          </a:endParaRPr>
        </a:p>
      </dsp:txBody>
      <dsp:txXfrm rot="10800000">
        <a:off x="0" y="1493025"/>
        <a:ext cx="8961521" cy="978460"/>
      </dsp:txXfrm>
    </dsp:sp>
    <dsp:sp modelId="{E716DD0C-3AE9-458A-BD9C-77E6A05E7B2C}">
      <dsp:nvSpPr>
        <dsp:cNvPr id="0" name=""/>
        <dsp:cNvSpPr/>
      </dsp:nvSpPr>
      <dsp:spPr>
        <a:xfrm rot="10800000">
          <a:off x="0" y="0"/>
          <a:ext cx="8961521" cy="1505856"/>
        </a:xfrm>
        <a:prstGeom prst="upArrowCallou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200" b="1" kern="1200">
              <a:cs typeface="B Nazanin" panose="00000400000000000000" pitchFamily="2" charset="-78"/>
            </a:rPr>
            <a:t>مفهوم و دلایل سلب اعتبار مقالات</a:t>
          </a:r>
          <a:endParaRPr lang="en-US" sz="3200" kern="1200">
            <a:cs typeface="B Nazanin" panose="00000400000000000000" pitchFamily="2" charset="-78"/>
          </a:endParaRPr>
        </a:p>
      </dsp:txBody>
      <dsp:txXfrm rot="10800000">
        <a:off x="0" y="0"/>
        <a:ext cx="8961521" cy="9784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7CE11-E8E6-42FE-9E56-02F2FF8E0833}">
      <dsp:nvSpPr>
        <dsp:cNvPr id="0" name=""/>
        <dsp:cNvSpPr/>
      </dsp:nvSpPr>
      <dsp:spPr>
        <a:xfrm>
          <a:off x="0" y="0"/>
          <a:ext cx="11658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9ADCA-57BA-4D9A-9C00-40B00CE9A657}">
      <dsp:nvSpPr>
        <dsp:cNvPr id="0" name=""/>
        <dsp:cNvSpPr/>
      </dsp:nvSpPr>
      <dsp:spPr>
        <a:xfrm>
          <a:off x="0" y="191922"/>
          <a:ext cx="11658600" cy="1374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kern="1200">
              <a:cs typeface="B Nazanin" panose="00000400000000000000" pitchFamily="2" charset="-78"/>
            </a:rPr>
            <a:t>اعلام در وب‌سایت مجله</a:t>
          </a:r>
          <a:endParaRPr lang="en-US" sz="2800" b="0" kern="1200">
            <a:cs typeface="B Nazanin" panose="00000400000000000000" pitchFamily="2" charset="-78"/>
          </a:endParaRPr>
        </a:p>
      </dsp:txBody>
      <dsp:txXfrm>
        <a:off x="0" y="191922"/>
        <a:ext cx="11658600" cy="1374607"/>
      </dsp:txXfrm>
    </dsp:sp>
    <dsp:sp modelId="{461BF7DF-2341-4145-8722-012C624EB807}">
      <dsp:nvSpPr>
        <dsp:cNvPr id="0" name=""/>
        <dsp:cNvSpPr/>
      </dsp:nvSpPr>
      <dsp:spPr>
        <a:xfrm>
          <a:off x="0" y="1374607"/>
          <a:ext cx="11658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88F1E-6E6C-4DB3-A51C-95C83CBD05BD}">
      <dsp:nvSpPr>
        <dsp:cNvPr id="0" name=""/>
        <dsp:cNvSpPr/>
      </dsp:nvSpPr>
      <dsp:spPr>
        <a:xfrm>
          <a:off x="0" y="1566530"/>
          <a:ext cx="11658600" cy="1374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kern="1200">
              <a:cs typeface="B Nazanin" panose="00000400000000000000" pitchFamily="2" charset="-78"/>
            </a:rPr>
            <a:t>درج واژه </a:t>
          </a:r>
          <a:r>
            <a:rPr lang="en-US" sz="2800" b="0" kern="1200">
              <a:cs typeface="B Nazanin" panose="00000400000000000000" pitchFamily="2" charset="-78"/>
            </a:rPr>
            <a:t>Retracted</a:t>
          </a:r>
          <a:r>
            <a:rPr lang="fa-IR" sz="2800" b="0" kern="1200">
              <a:cs typeface="B Nazanin" panose="00000400000000000000" pitchFamily="2" charset="-78"/>
            </a:rPr>
            <a:t> در کل صفحات مقاله</a:t>
          </a:r>
          <a:endParaRPr lang="en-US" sz="2800" b="0" kern="1200">
            <a:cs typeface="B Nazanin" panose="00000400000000000000" pitchFamily="2" charset="-78"/>
          </a:endParaRPr>
        </a:p>
      </dsp:txBody>
      <dsp:txXfrm>
        <a:off x="0" y="1566530"/>
        <a:ext cx="11658600" cy="1374607"/>
      </dsp:txXfrm>
    </dsp:sp>
    <dsp:sp modelId="{EFE10A12-AC58-4CC0-B6C3-5705DD25829B}">
      <dsp:nvSpPr>
        <dsp:cNvPr id="0" name=""/>
        <dsp:cNvSpPr/>
      </dsp:nvSpPr>
      <dsp:spPr>
        <a:xfrm>
          <a:off x="0" y="2749215"/>
          <a:ext cx="116586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54B9D-BE47-4A65-A020-7C441BF93145}">
      <dsp:nvSpPr>
        <dsp:cNvPr id="0" name=""/>
        <dsp:cNvSpPr/>
      </dsp:nvSpPr>
      <dsp:spPr>
        <a:xfrm>
          <a:off x="0" y="2941137"/>
          <a:ext cx="11658600" cy="1374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kern="1200">
              <a:cs typeface="B Nazanin" panose="00000400000000000000" pitchFamily="2" charset="-78"/>
            </a:rPr>
            <a:t>پایگاههای استنادی مثل </a:t>
          </a:r>
          <a:r>
            <a:rPr lang="en-US" sz="2800" b="0" kern="1200">
              <a:cs typeface="B Nazanin" panose="00000400000000000000" pitchFamily="2" charset="-78"/>
            </a:rPr>
            <a:t>Wos, Scopus</a:t>
          </a:r>
          <a:r>
            <a:rPr lang="fa-IR" sz="2800" b="0" kern="1200">
              <a:cs typeface="B Nazanin" panose="00000400000000000000" pitchFamily="2" charset="-78"/>
            </a:rPr>
            <a:t> و </a:t>
          </a:r>
          <a:r>
            <a:rPr lang="en-US" sz="2800" b="0" kern="1200">
              <a:cs typeface="B Nazanin" panose="00000400000000000000" pitchFamily="2" charset="-78"/>
            </a:rPr>
            <a:t>PubMed</a:t>
          </a:r>
        </a:p>
      </dsp:txBody>
      <dsp:txXfrm>
        <a:off x="0" y="2941137"/>
        <a:ext cx="11658600" cy="1374607"/>
      </dsp:txXfrm>
    </dsp:sp>
    <dsp:sp modelId="{704F2E28-8968-45A5-A4EB-2E8D89493C22}">
      <dsp:nvSpPr>
        <dsp:cNvPr id="0" name=""/>
        <dsp:cNvSpPr/>
      </dsp:nvSpPr>
      <dsp:spPr>
        <a:xfrm>
          <a:off x="0" y="4123822"/>
          <a:ext cx="11658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79C90-405A-4D35-A8BC-F15041E7746C}">
      <dsp:nvSpPr>
        <dsp:cNvPr id="0" name=""/>
        <dsp:cNvSpPr/>
      </dsp:nvSpPr>
      <dsp:spPr>
        <a:xfrm>
          <a:off x="0" y="4123822"/>
          <a:ext cx="11658600" cy="13746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b="0" kern="1200">
              <a:cs typeface="B Nazanin" panose="00000400000000000000" pitchFamily="2" charset="-78"/>
            </a:rPr>
            <a:t>پایگاه </a:t>
          </a:r>
          <a:r>
            <a:rPr lang="en-US" sz="2800" b="0" kern="1200">
              <a:cs typeface="B Nazanin" panose="00000400000000000000" pitchFamily="2" charset="-78"/>
            </a:rPr>
            <a:t>RetractionWatch</a:t>
          </a:r>
        </a:p>
      </dsp:txBody>
      <dsp:txXfrm>
        <a:off x="0" y="4123822"/>
        <a:ext cx="11658600" cy="13746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92CED-DDC5-4555-AB16-EB015945ACB4}">
      <dsp:nvSpPr>
        <dsp:cNvPr id="0" name=""/>
        <dsp:cNvSpPr/>
      </dsp:nvSpPr>
      <dsp:spPr>
        <a:xfrm>
          <a:off x="0" y="287541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CAD7FB-50EF-4809-8CBC-6C6BE0D44DEC}">
      <dsp:nvSpPr>
        <dsp:cNvPr id="0" name=""/>
        <dsp:cNvSpPr/>
      </dsp:nvSpPr>
      <dsp:spPr>
        <a:xfrm>
          <a:off x="467030" y="7101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افزایش آگاهی نسبت به اصول اخلاقی انتشار علمی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34481"/>
        <a:ext cx="6483667" cy="506120"/>
      </dsp:txXfrm>
    </dsp:sp>
    <dsp:sp modelId="{8FC3AF47-FD22-46FE-860C-8AC9ADBC3F6C}">
      <dsp:nvSpPr>
        <dsp:cNvPr id="0" name=""/>
        <dsp:cNvSpPr/>
      </dsp:nvSpPr>
      <dsp:spPr>
        <a:xfrm>
          <a:off x="0" y="1149382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392797"/>
              <a:satOff val="-1878"/>
              <a:lumOff val="205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AC4F03-0814-45EB-8EFC-FAD97F7F37FE}">
      <dsp:nvSpPr>
        <dsp:cNvPr id="0" name=""/>
        <dsp:cNvSpPr/>
      </dsp:nvSpPr>
      <dsp:spPr>
        <a:xfrm>
          <a:off x="467030" y="868942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392797"/>
                <a:satOff val="-1878"/>
                <a:lumOff val="2059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392797"/>
                <a:satOff val="-1878"/>
                <a:lumOff val="2059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تقویت سواد اطلاعاتی و پژوهشی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896322"/>
        <a:ext cx="6483667" cy="506120"/>
      </dsp:txXfrm>
    </dsp:sp>
    <dsp:sp modelId="{F0A6CD5C-6A13-45D5-BB6C-AD1CD370329F}">
      <dsp:nvSpPr>
        <dsp:cNvPr id="0" name=""/>
        <dsp:cNvSpPr/>
      </dsp:nvSpPr>
      <dsp:spPr>
        <a:xfrm>
          <a:off x="0" y="2011222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785595"/>
              <a:satOff val="-3757"/>
              <a:lumOff val="41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F738A2-4B43-4FB3-82D6-09533F6CA544}">
      <dsp:nvSpPr>
        <dsp:cNvPr id="0" name=""/>
        <dsp:cNvSpPr/>
      </dsp:nvSpPr>
      <dsp:spPr>
        <a:xfrm>
          <a:off x="467030" y="1730782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785595"/>
                <a:satOff val="-3757"/>
                <a:lumOff val="4118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785595"/>
                <a:satOff val="-3757"/>
                <a:lumOff val="4118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یادگیری روش‌های صحیح ارجاع </a:t>
          </a:r>
          <a:r>
            <a:rPr lang="fa-IR" sz="2000" b="0" kern="1200">
              <a:cs typeface="B Nazanin" panose="00000400000000000000" pitchFamily="2" charset="-78"/>
            </a:rPr>
            <a:t>و نرم‌افزارهای استناددهی و میزان خوداستنادی ...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1758162"/>
        <a:ext cx="6483667" cy="506120"/>
      </dsp:txXfrm>
    </dsp:sp>
    <dsp:sp modelId="{DA235EB1-BF46-4232-8A4B-751CA42EB5EE}">
      <dsp:nvSpPr>
        <dsp:cNvPr id="0" name=""/>
        <dsp:cNvSpPr/>
      </dsp:nvSpPr>
      <dsp:spPr>
        <a:xfrm>
          <a:off x="0" y="2873062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178392"/>
              <a:satOff val="-5635"/>
              <a:lumOff val="61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635C9-C7C5-4BD4-BB6D-0CB94BE2EFDD}">
      <dsp:nvSpPr>
        <dsp:cNvPr id="0" name=""/>
        <dsp:cNvSpPr/>
      </dsp:nvSpPr>
      <dsp:spPr>
        <a:xfrm>
          <a:off x="467030" y="2592622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1178392"/>
                <a:satOff val="-5635"/>
                <a:lumOff val="6177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1178392"/>
                <a:satOff val="-5635"/>
                <a:lumOff val="6177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استفاده از نرم‌افزارهای </a:t>
          </a:r>
          <a:r>
            <a:rPr lang="fa-IR" sz="2000" b="0" kern="1200">
              <a:cs typeface="B Nazanin" panose="00000400000000000000" pitchFamily="2" charset="-78"/>
            </a:rPr>
            <a:t>کنترل </a:t>
          </a:r>
          <a:r>
            <a:rPr lang="ar-SA" sz="2000" b="0" kern="1200">
              <a:cs typeface="B Nazanin" panose="00000400000000000000" pitchFamily="2" charset="-78"/>
            </a:rPr>
            <a:t>سرقت </a:t>
          </a:r>
          <a:r>
            <a:rPr lang="fa-IR" sz="2000" b="0" kern="1200">
              <a:cs typeface="B Nazanin" panose="00000400000000000000" pitchFamily="2" charset="-78"/>
            </a:rPr>
            <a:t>علمی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2620002"/>
        <a:ext cx="6483667" cy="506120"/>
      </dsp:txXfrm>
    </dsp:sp>
    <dsp:sp modelId="{126FD16D-75A8-4963-85BA-452518DAB205}">
      <dsp:nvSpPr>
        <dsp:cNvPr id="0" name=""/>
        <dsp:cNvSpPr/>
      </dsp:nvSpPr>
      <dsp:spPr>
        <a:xfrm>
          <a:off x="0" y="3734902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571189"/>
              <a:satOff val="-7513"/>
              <a:lumOff val="823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387C0-1151-4166-AAB6-71CEBEA6EFF7}">
      <dsp:nvSpPr>
        <dsp:cNvPr id="0" name=""/>
        <dsp:cNvSpPr/>
      </dsp:nvSpPr>
      <dsp:spPr>
        <a:xfrm>
          <a:off x="467030" y="3454462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1571189"/>
                <a:satOff val="-7513"/>
                <a:lumOff val="8235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1571189"/>
                <a:satOff val="-7513"/>
                <a:lumOff val="8235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مطالعه دقیق دستورالعمل‌های </a:t>
          </a:r>
          <a:r>
            <a:rPr lang="fa-IR" sz="2000" b="0" kern="1200">
              <a:cs typeface="B Nazanin" panose="00000400000000000000" pitchFamily="2" charset="-78"/>
            </a:rPr>
            <a:t>مجله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3481842"/>
        <a:ext cx="6483667" cy="506120"/>
      </dsp:txXfrm>
    </dsp:sp>
    <dsp:sp modelId="{5E20E93F-637F-4F38-B061-53CE58BA2ADF}">
      <dsp:nvSpPr>
        <dsp:cNvPr id="0" name=""/>
        <dsp:cNvSpPr/>
      </dsp:nvSpPr>
      <dsp:spPr>
        <a:xfrm>
          <a:off x="0" y="4596741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963986"/>
              <a:satOff val="-9392"/>
              <a:lumOff val="1029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F6AAD8-E827-4C8A-B305-03B509D75E54}">
      <dsp:nvSpPr>
        <dsp:cNvPr id="0" name=""/>
        <dsp:cNvSpPr/>
      </dsp:nvSpPr>
      <dsp:spPr>
        <a:xfrm>
          <a:off x="467030" y="4316301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1963986"/>
                <a:satOff val="-9392"/>
                <a:lumOff val="10294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1963986"/>
                <a:satOff val="-9392"/>
                <a:lumOff val="10294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مدیریت مسئولانه داده‌های پژوهش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4343681"/>
        <a:ext cx="6483667" cy="506120"/>
      </dsp:txXfrm>
    </dsp:sp>
    <dsp:sp modelId="{D648BD7C-3BCA-4A78-A2E2-95F9D473E4FF}">
      <dsp:nvSpPr>
        <dsp:cNvPr id="0" name=""/>
        <dsp:cNvSpPr/>
      </dsp:nvSpPr>
      <dsp:spPr>
        <a:xfrm>
          <a:off x="0" y="5458582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2356783"/>
              <a:satOff val="-11270"/>
              <a:lumOff val="1235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6B29A6-3822-4DB0-A644-0610DC2A2A3E}">
      <dsp:nvSpPr>
        <dsp:cNvPr id="0" name=""/>
        <dsp:cNvSpPr/>
      </dsp:nvSpPr>
      <dsp:spPr>
        <a:xfrm>
          <a:off x="467030" y="5178141"/>
          <a:ext cx="6538427" cy="560880"/>
        </a:xfrm>
        <a:prstGeom prst="roundRect">
          <a:avLst/>
        </a:prstGeom>
        <a:gradFill rotWithShape="0">
          <a:gsLst>
            <a:gs pos="0">
              <a:schemeClr val="accent5">
                <a:hueOff val="2356783"/>
                <a:satOff val="-11270"/>
                <a:lumOff val="12353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5">
                <a:hueOff val="2356783"/>
                <a:satOff val="-11270"/>
                <a:lumOff val="12353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cs typeface="B Nazanin" panose="00000400000000000000" pitchFamily="2" charset="-78"/>
            </a:rPr>
            <a:t>دریافت بازخورد از همکاران یا اساتید راهنما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5205521"/>
        <a:ext cx="6483667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92CED-DDC5-4555-AB16-EB015945ACB4}">
      <dsp:nvSpPr>
        <dsp:cNvPr id="0" name=""/>
        <dsp:cNvSpPr/>
      </dsp:nvSpPr>
      <dsp:spPr>
        <a:xfrm>
          <a:off x="0" y="395825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CAD7FB-50EF-4809-8CBC-6C6BE0D44DEC}">
      <dsp:nvSpPr>
        <dsp:cNvPr id="0" name=""/>
        <dsp:cNvSpPr/>
      </dsp:nvSpPr>
      <dsp:spPr>
        <a:xfrm>
          <a:off x="467030" y="115385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گنجاندن درس‌های مرتبط با اخلاق پژوهش و صداقت علمی در برنامه درسی دانشجویان تحصیلات تکمیلی</a:t>
          </a:r>
          <a:r>
            <a:rPr lang="en-US" sz="20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.</a:t>
          </a:r>
          <a:endParaRPr lang="en-US" sz="2000" b="0" kern="1200">
            <a:cs typeface="B Nazanin" panose="00000400000000000000" pitchFamily="2" charset="-78"/>
          </a:endParaRPr>
        </a:p>
      </dsp:txBody>
      <dsp:txXfrm>
        <a:off x="494410" y="142765"/>
        <a:ext cx="6483667" cy="506120"/>
      </dsp:txXfrm>
    </dsp:sp>
    <dsp:sp modelId="{749489C4-D922-4ACD-B4E7-E4FCA45B83F4}">
      <dsp:nvSpPr>
        <dsp:cNvPr id="0" name=""/>
        <dsp:cNvSpPr/>
      </dsp:nvSpPr>
      <dsp:spPr>
        <a:xfrm>
          <a:off x="0" y="1257666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54FD2-8F8F-4E38-8C0C-63DC8A2A657F}">
      <dsp:nvSpPr>
        <dsp:cNvPr id="0" name=""/>
        <dsp:cNvSpPr/>
      </dsp:nvSpPr>
      <dsp:spPr>
        <a:xfrm>
          <a:off x="467030" y="977225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برگزاری کارگاه‌ها و سمینارهای تخصصی</a:t>
          </a:r>
          <a:endParaRPr lang="en-US" sz="1900" b="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sp:txBody>
      <dsp:txXfrm>
        <a:off x="494410" y="1004605"/>
        <a:ext cx="6483667" cy="506120"/>
      </dsp:txXfrm>
    </dsp:sp>
    <dsp:sp modelId="{E21F6C92-02B8-410C-A74A-FEA17AF09D82}">
      <dsp:nvSpPr>
        <dsp:cNvPr id="0" name=""/>
        <dsp:cNvSpPr/>
      </dsp:nvSpPr>
      <dsp:spPr>
        <a:xfrm>
          <a:off x="0" y="2119506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0F6A75-EC0E-4109-AD86-27C2A6799724}">
      <dsp:nvSpPr>
        <dsp:cNvPr id="0" name=""/>
        <dsp:cNvSpPr/>
      </dsp:nvSpPr>
      <dsp:spPr>
        <a:xfrm>
          <a:off x="467030" y="1839066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فراهم کردن دسترسی به نرم‌افزارهای بررسی سرقت و ویرایش علمی</a:t>
          </a:r>
          <a:endParaRPr lang="en-US" sz="1900" b="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sp:txBody>
      <dsp:txXfrm>
        <a:off x="494410" y="1866446"/>
        <a:ext cx="6483667" cy="506120"/>
      </dsp:txXfrm>
    </dsp:sp>
    <dsp:sp modelId="{455E73DB-6F89-4E67-AA9F-AC48FA896D29}">
      <dsp:nvSpPr>
        <dsp:cNvPr id="0" name=""/>
        <dsp:cNvSpPr/>
      </dsp:nvSpPr>
      <dsp:spPr>
        <a:xfrm>
          <a:off x="0" y="2981346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7A251-637E-448B-8FFC-DE6D0F976993}">
      <dsp:nvSpPr>
        <dsp:cNvPr id="0" name=""/>
        <dsp:cNvSpPr/>
      </dsp:nvSpPr>
      <dsp:spPr>
        <a:xfrm>
          <a:off x="467030" y="2700906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تولید محتوا توسط </a:t>
          </a: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کمیته‌های اخلاق </a:t>
          </a:r>
          <a:r>
            <a:rPr lang="fa-IR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هر دانشگاه</a:t>
          </a:r>
          <a:endParaRPr lang="en-US" sz="1900" b="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sp:txBody>
      <dsp:txXfrm>
        <a:off x="494410" y="2728286"/>
        <a:ext cx="6483667" cy="506120"/>
      </dsp:txXfrm>
    </dsp:sp>
    <dsp:sp modelId="{0A6128E3-173C-4A7D-8747-C2EB51277C66}">
      <dsp:nvSpPr>
        <dsp:cNvPr id="0" name=""/>
        <dsp:cNvSpPr/>
      </dsp:nvSpPr>
      <dsp:spPr>
        <a:xfrm>
          <a:off x="0" y="3843185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69E1C7-6229-4EF3-A7B7-6818DC8E7CC6}">
      <dsp:nvSpPr>
        <dsp:cNvPr id="0" name=""/>
        <dsp:cNvSpPr/>
      </dsp:nvSpPr>
      <dsp:spPr>
        <a:xfrm>
          <a:off x="467030" y="3562746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ایجاد مکانیزم‌های داخلی بررسی</a:t>
          </a:r>
          <a:r>
            <a:rPr lang="fa-IR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 مقالات</a:t>
          </a: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 پیش از ارسال مقاله</a:t>
          </a:r>
          <a:endParaRPr lang="en-US" sz="1900" b="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sp:txBody>
      <dsp:txXfrm>
        <a:off x="494410" y="3590126"/>
        <a:ext cx="6483667" cy="506120"/>
      </dsp:txXfrm>
    </dsp:sp>
    <dsp:sp modelId="{9AD706DA-EF7A-400E-87A9-5CC5ADD335FF}">
      <dsp:nvSpPr>
        <dsp:cNvPr id="0" name=""/>
        <dsp:cNvSpPr/>
      </dsp:nvSpPr>
      <dsp:spPr>
        <a:xfrm>
          <a:off x="0" y="4705025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7AD85-F515-408B-8C22-88B9F9CE9B41}">
      <dsp:nvSpPr>
        <dsp:cNvPr id="0" name=""/>
        <dsp:cNvSpPr/>
      </dsp:nvSpPr>
      <dsp:spPr>
        <a:xfrm>
          <a:off x="467030" y="4424585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ایجاد فضای گفت‌وگوی آزاد درباره مقالات بازپس‌گرفته‌شده</a:t>
          </a:r>
          <a:endParaRPr lang="fa-IR" sz="1900" b="0" kern="1200" dirty="0">
            <a:latin typeface="Calibri" panose="020F0502020204030204" pitchFamily="34" charset="0"/>
            <a:ea typeface="Calibri" panose="020F0502020204030204" pitchFamily="34" charset="0"/>
            <a:cs typeface="B Nazanin" panose="00000400000000000000" pitchFamily="2" charset="-78"/>
          </a:endParaRPr>
        </a:p>
      </dsp:txBody>
      <dsp:txXfrm>
        <a:off x="494410" y="4451965"/>
        <a:ext cx="6483667" cy="506120"/>
      </dsp:txXfrm>
    </dsp:sp>
    <dsp:sp modelId="{D9443922-01EE-45B6-B852-1B9EE0334018}">
      <dsp:nvSpPr>
        <dsp:cNvPr id="0" name=""/>
        <dsp:cNvSpPr/>
      </dsp:nvSpPr>
      <dsp:spPr>
        <a:xfrm>
          <a:off x="0" y="5566866"/>
          <a:ext cx="934061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5AF83-AF98-441B-82FE-EC786FCED74D}">
      <dsp:nvSpPr>
        <dsp:cNvPr id="0" name=""/>
        <dsp:cNvSpPr/>
      </dsp:nvSpPr>
      <dsp:spPr>
        <a:xfrm>
          <a:off x="467030" y="5286425"/>
          <a:ext cx="6538427" cy="5608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83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137" tIns="0" rIns="247137" bIns="0" numCol="1" spcCol="1270" anchor="ctr" anchorCtr="0">
          <a:noAutofit/>
        </a:bodyPr>
        <a:lstStyle/>
        <a:p>
          <a:pPr marL="0" lvl="0" indent="0" algn="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ارزش‌گذاری و تشویق به صداقت علمی در کنار تولیدات پژوهشی</a:t>
          </a:r>
          <a:r>
            <a:rPr lang="en-US" sz="1900" b="0" kern="120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rPr>
            <a:t>.</a:t>
          </a:r>
          <a:endParaRPr lang="en-US" sz="1900" b="0" kern="1200" dirty="0">
            <a:cs typeface="B Nazanin" panose="00000400000000000000" pitchFamily="2" charset="-78"/>
          </a:endParaRPr>
        </a:p>
      </dsp:txBody>
      <dsp:txXfrm>
        <a:off x="494410" y="5313805"/>
        <a:ext cx="6483667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0C0CC-137B-4567-9626-3B015B19D9F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6A5E1-80D5-4F75-BED7-CF3B43DFE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47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3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http://retractiondatabase.org/RetractionSearch.aspx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F0F6B-5068-4C25-824D-73AEC18F5E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76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30AB8-85F6-9D09-208C-7CB6384D1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5A7E8-047B-7462-AE3A-EE342BC421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3CD3B-8483-8B6C-3029-68DD5A0DB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Institutional Review Board (IRB)</a:t>
            </a:r>
            <a:endParaRPr lang="fa-I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Institutional Animal Care and Use Committee (IACUC)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973B1-0475-F61C-E690-2BEABE4FB2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14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Retracted Publication: 41,904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Retraction: 24,998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2025/06/09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59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23BB-DAA1-4EDB-80FE-24C0E2A4EC6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59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F0F6B-5068-4C25-824D-73AEC18F5E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08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523BB-DAA1-4EDB-80FE-24C0E2A4EC6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32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https://retractionwatch.com/2025/05/12/retractions-impact-researchers-career-paths-and-collaborations/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10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https://retractionwatch.com/2025/05/16/elsevier-removes-journal-from-scopus-after-retraction-watch-inquiry/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96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https://sites.aub.edu.lb/lmeho/ri2/methodology/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46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https://www.scribbr.com/plagiarism/how-to-avoid-plagiarism/</a:t>
            </a:r>
          </a:p>
          <a:p>
            <a:endParaRPr lang="en-US" dirty="0"/>
          </a:p>
          <a:p>
            <a:r>
              <a:rPr lang="en-US" dirty="0"/>
              <a:t>https://www.niu.edu/academic-integrity/students/plagiarism/tips-on-avoiding.shtml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F0F6B-5068-4C25-824D-73AEC18F5E0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02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https://crossplag.com/what-is-aigiarism/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6A5E1-80D5-4F75-BED7-CF3B43DFE71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35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33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13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910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24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6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7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9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0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784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4A823E8-9B04-4A4A-A6FA-CA2920FE5DCB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2C4835-01CD-4E9D-B431-6BE5FFC3EC8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85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ature.com/articles/d41586-024-02747-1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actionwatch.com/2024/05/22/a-retraction-milestone-200-for-one-author/" TargetMode="External"/><Relationship Id="rId2" Type="http://schemas.openxmlformats.org/officeDocument/2006/relationships/hyperlink" Target="https://doi.org/10.1007/s11192-024-04992-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mimnoor.ir/view/fa/ArticleView/47" TargetMode="External"/><Relationship Id="rId5" Type="http://schemas.openxmlformats.org/officeDocument/2006/relationships/hyperlink" Target="https://researcheracademy.elsevier.com/interactive-course/display/823/365" TargetMode="External"/><Relationship Id="rId4" Type="http://schemas.openxmlformats.org/officeDocument/2006/relationships/hyperlink" Target="https://www.elsevier.com/about/policies-and-standards/article-withdrawal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s://crossplag.com/what-is-aigiarism/" TargetMode="External"/><Relationship Id="rId3" Type="http://schemas.openxmlformats.org/officeDocument/2006/relationships/hyperlink" Target="https://www.scribbr.com/plagiarism/how-to-avoid-plagiarism/" TargetMode="External"/><Relationship Id="rId7" Type="http://schemas.openxmlformats.org/officeDocument/2006/relationships/hyperlink" Target="https://www.science.org/content/article/top-german-psychologist-fabricated-data-investigation-finds" TargetMode="External"/><Relationship Id="rId2" Type="http://schemas.openxmlformats.org/officeDocument/2006/relationships/hyperlink" Target="https://retractionwatch.com/2025/05/12/retractions-impact-researchers-career-paths-and-collaborations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etractiondatabase.org/RetractionSearch.aspx" TargetMode="External"/><Relationship Id="rId5" Type="http://schemas.openxmlformats.org/officeDocument/2006/relationships/hyperlink" Target="https://www.niu.edu/academic-integrity/students/plagiarism/tips-on-avoiding.shtml" TargetMode="External"/><Relationship Id="rId10" Type="http://schemas.openxmlformats.org/officeDocument/2006/relationships/hyperlink" Target="https://retractionwatch.com/2015/04/01/you-cant-make-this-stuff-up-plagiarism-guideline-paper-retracted-for-plagiarism/" TargetMode="External"/><Relationship Id="rId4" Type="http://schemas.openxmlformats.org/officeDocument/2006/relationships/hyperlink" Target="https://www.nature.com/articles/d41586-023-03974-8" TargetMode="External"/><Relationship Id="rId9" Type="http://schemas.openxmlformats.org/officeDocument/2006/relationships/hyperlink" Target="https://www.nature.com/articles/d41586-025-00509-1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0DAE28-B97D-13E8-0F2F-C4101ED11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578"/>
            <a:ext cx="12192000" cy="522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20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F8BDB72-41D2-98B6-9741-B2194AE44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3833446"/>
              </p:ext>
            </p:extLst>
          </p:nvPr>
        </p:nvGraphicFramePr>
        <p:xfrm>
          <a:off x="1615238" y="1191127"/>
          <a:ext cx="8961521" cy="5456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0DDD4D-F3F5-97A0-AE1C-7DD4C708B32B}"/>
              </a:ext>
            </a:extLst>
          </p:cNvPr>
          <p:cNvSpPr txBox="1"/>
          <p:nvPr/>
        </p:nvSpPr>
        <p:spPr>
          <a:xfrm>
            <a:off x="4146883" y="0"/>
            <a:ext cx="3898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3200" b="1" i="1">
                <a:latin typeface="League Spartan"/>
                <a:ea typeface="League Spartan"/>
                <a:cs typeface="B Titr" panose="00000700000000000000" pitchFamily="2" charset="-78"/>
                <a:sym typeface="League Spartan"/>
              </a:rPr>
              <a:t>فهرست مطالب</a:t>
            </a:r>
            <a:endParaRPr lang="en-US" sz="3200" b="1" i="1" dirty="0">
              <a:latin typeface="League Spartan"/>
              <a:ea typeface="League Spartan"/>
              <a:cs typeface="B Titr" panose="00000700000000000000" pitchFamily="2" charset="-78"/>
              <a:sym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1102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EC43-3981-ABEF-1A7F-1746AD14B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AD8E58-7B67-39B0-5F65-50B0D424CB2D}"/>
              </a:ext>
            </a:extLst>
          </p:cNvPr>
          <p:cNvSpPr/>
          <p:nvPr/>
        </p:nvSpPr>
        <p:spPr>
          <a:xfrm>
            <a:off x="4678546" y="100495"/>
            <a:ext cx="28349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3200" dirty="0">
                <a:cs typeface="B Titr" panose="00000700000000000000" pitchFamily="2" charset="-78"/>
              </a:rPr>
              <a:t>مفهوم سلب اعتبار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EE926C-608D-1802-FBDA-1E6E41664299}"/>
              </a:ext>
            </a:extLst>
          </p:cNvPr>
          <p:cNvSpPr txBox="1"/>
          <p:nvPr/>
        </p:nvSpPr>
        <p:spPr>
          <a:xfrm>
            <a:off x="507999" y="2117102"/>
            <a:ext cx="11176000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anose="00000400000000000000" pitchFamily="2" charset="-78"/>
              </a:rPr>
              <a:t>سلب اعتبار یا </a:t>
            </a:r>
            <a:r>
              <a:rPr lang="en-US" sz="2800" dirty="0">
                <a:cs typeface="B Nazanin" panose="00000400000000000000" pitchFamily="2" charset="-78"/>
              </a:rPr>
              <a:t>Retraction </a:t>
            </a:r>
            <a:r>
              <a:rPr lang="fa-IR" sz="2800" dirty="0">
                <a:cs typeface="B Nazanin" panose="00000400000000000000" pitchFamily="2" charset="-78"/>
              </a:rPr>
              <a:t> به این معناست که انتشارات علمی مانند مقاله، فصل کتاب یا انواع دیگر انتشارات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پس از انتشار، اعتبارشان لغو شود</a:t>
            </a:r>
            <a:r>
              <a:rPr lang="fa-IR" sz="2800" dirty="0">
                <a:cs typeface="B Nazanin" panose="00000400000000000000" pitchFamily="2" charset="-78"/>
              </a:rPr>
              <a:t>. این سلب اعتبار به دلایل مختلف سوءرفتارهای علمی اتفاق می‌افتد که می‌تواند حاصل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اشتباهات سهوی </a:t>
            </a:r>
            <a:r>
              <a:rPr lang="fa-IR" sz="2800" b="1" dirty="0">
                <a:cs typeface="B Nazanin" panose="00000400000000000000" pitchFamily="2" charset="-78"/>
              </a:rPr>
              <a:t>(اشتباه پژوهشی)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 یا عمدی </a:t>
            </a:r>
            <a:r>
              <a:rPr lang="fa-IR" sz="2800" b="1" dirty="0">
                <a:cs typeface="B Nazanin" panose="00000400000000000000" pitchFamily="2" charset="-78"/>
              </a:rPr>
              <a:t>(تخلف پژوهشی) </a:t>
            </a:r>
            <a:r>
              <a:rPr lang="fa-IR" sz="2800" b="1">
                <a:solidFill>
                  <a:srgbClr val="C00000"/>
                </a:solidFill>
                <a:cs typeface="B Nazanin" panose="00000400000000000000" pitchFamily="2" charset="-78"/>
              </a:rPr>
              <a:t>باشد</a:t>
            </a:r>
            <a:r>
              <a:rPr lang="fa-IR" sz="2800">
                <a:cs typeface="B Nazanin" panose="00000400000000000000" pitchFamily="2" charset="-78"/>
              </a:rPr>
              <a:t>.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2F9325-A1CB-853C-59EC-431126489865}"/>
              </a:ext>
            </a:extLst>
          </p:cNvPr>
          <p:cNvSpPr txBox="1"/>
          <p:nvPr/>
        </p:nvSpPr>
        <p:spPr>
          <a:xfrm>
            <a:off x="228600" y="6449728"/>
            <a:ext cx="1117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https://www.elsevier.com/about/policies-and-standards/article-withdrawal#4-article-withdrawal</a:t>
            </a:r>
          </a:p>
        </p:txBody>
      </p:sp>
    </p:spTree>
    <p:extLst>
      <p:ext uri="{BB962C8B-B14F-4D97-AF65-F5344CB8AC3E}">
        <p14:creationId xmlns:p14="http://schemas.microsoft.com/office/powerpoint/2010/main" val="2340627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8546" y="100495"/>
            <a:ext cx="283490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3200" dirty="0">
                <a:cs typeface="B Titr" panose="00000700000000000000" pitchFamily="2" charset="-78"/>
              </a:rPr>
              <a:t>مفهوم سلب اعتبار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7471AC-1EFA-EA5F-4AD6-90572B5B5121}"/>
              </a:ext>
            </a:extLst>
          </p:cNvPr>
          <p:cNvSpPr txBox="1"/>
          <p:nvPr/>
        </p:nvSpPr>
        <p:spPr>
          <a:xfrm>
            <a:off x="507999" y="1756609"/>
            <a:ext cx="11176000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endParaRPr lang="fa-IR" sz="2800" dirty="0">
              <a:cs typeface="B Nazanin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anose="00000400000000000000" pitchFamily="2" charset="-78"/>
              </a:rPr>
              <a:t> مسائلی چون نقض سیاست‌های مجله، مانند ارسال چندگانه، جعل یا داده‌سازی، سوگیری یافته‌ها و ایرادات نتایج، سرقت و تقلب علمی، خطاهای علمی، یا موارد مشابه از دلایل کلی سلب اعتبار مقالات هستند.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5D5BBF-706B-5546-1697-C41A5BCACA36}"/>
              </a:ext>
            </a:extLst>
          </p:cNvPr>
          <p:cNvSpPr txBox="1"/>
          <p:nvPr/>
        </p:nvSpPr>
        <p:spPr>
          <a:xfrm>
            <a:off x="228600" y="6449728"/>
            <a:ext cx="1117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https://www.elsevier.com/about/policies-and-standards/article-withdrawal#4-article-withdrawal</a:t>
            </a:r>
          </a:p>
        </p:txBody>
      </p:sp>
    </p:spTree>
    <p:extLst>
      <p:ext uri="{BB962C8B-B14F-4D97-AF65-F5344CB8AC3E}">
        <p14:creationId xmlns:p14="http://schemas.microsoft.com/office/powerpoint/2010/main" val="75253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7552FB-D067-5858-7449-0135BF0C3B81}"/>
              </a:ext>
            </a:extLst>
          </p:cNvPr>
          <p:cNvSpPr/>
          <p:nvPr/>
        </p:nvSpPr>
        <p:spPr>
          <a:xfrm>
            <a:off x="3320716" y="193500"/>
            <a:ext cx="5137484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3200" dirty="0">
                <a:cs typeface="B Titr" panose="00000700000000000000" pitchFamily="2" charset="-78"/>
              </a:rPr>
              <a:t>هدف سلب اعتبار مقالات چیست؟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EFA147-2575-09A5-8EC3-8B26B18B708A}"/>
              </a:ext>
            </a:extLst>
          </p:cNvPr>
          <p:cNvSpPr/>
          <p:nvPr/>
        </p:nvSpPr>
        <p:spPr>
          <a:xfrm>
            <a:off x="150395" y="1648325"/>
            <a:ext cx="1147812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3200" dirty="0">
                <a:cs typeface="B Nazanin" panose="00000400000000000000" pitchFamily="2" charset="-78"/>
              </a:rPr>
              <a:t>بازپس‌گیری مقاله، سازوکاری است برای </a:t>
            </a:r>
            <a:r>
              <a:rPr lang="fa-IR" sz="3200" dirty="0">
                <a:solidFill>
                  <a:srgbClr val="C00000"/>
                </a:solidFill>
                <a:cs typeface="B Nazanin" panose="00000400000000000000" pitchFamily="2" charset="-78"/>
              </a:rPr>
              <a:t>اصلاح متون علمی </a:t>
            </a:r>
            <a:r>
              <a:rPr lang="fa-IR" sz="3200" dirty="0">
                <a:cs typeface="B Nazanin" panose="00000400000000000000" pitchFamily="2" charset="-78"/>
              </a:rPr>
              <a:t>و آگاه‌سازی خوانندگان از یافته‌های ناصحیح مکتوب قبلی. </a:t>
            </a:r>
          </a:p>
          <a:p>
            <a:pPr algn="ctr" rtl="1">
              <a:lnSpc>
                <a:spcPct val="200000"/>
              </a:lnSpc>
            </a:pPr>
            <a:r>
              <a:rPr lang="fa-IR" sz="3200">
                <a:cs typeface="B Nazanin" panose="00000400000000000000" pitchFamily="2" charset="-78"/>
              </a:rPr>
              <a:t>هدف</a:t>
            </a:r>
            <a:r>
              <a:rPr lang="fa-IR" sz="3200" u="sng">
                <a:cs typeface="B Nazanin" panose="00000400000000000000" pitchFamily="2" charset="-78"/>
              </a:rPr>
              <a:t> </a:t>
            </a:r>
            <a:r>
              <a:rPr lang="fa-IR" sz="3200" u="sng" dirty="0">
                <a:cs typeface="B Nazanin" panose="00000400000000000000" pitchFamily="2" charset="-78"/>
              </a:rPr>
              <a:t>اصلی </a:t>
            </a:r>
            <a:r>
              <a:rPr lang="fa-IR" sz="3200" dirty="0">
                <a:cs typeface="B Nazanin" panose="00000400000000000000" pitchFamily="2" charset="-78"/>
              </a:rPr>
              <a:t>آن حفظ </a:t>
            </a:r>
            <a:r>
              <a:rPr lang="fa-IR" sz="3600" b="1" dirty="0">
                <a:solidFill>
                  <a:srgbClr val="C00000"/>
                </a:solidFill>
                <a:cs typeface="B Nazanin" panose="00000400000000000000" pitchFamily="2" charset="-78"/>
              </a:rPr>
              <a:t>صداقت علمی و یکپارچگی </a:t>
            </a:r>
            <a:r>
              <a:rPr lang="fa-IR" sz="3200" dirty="0">
                <a:cs typeface="B Nazanin" panose="00000400000000000000" pitchFamily="2" charset="-78"/>
              </a:rPr>
              <a:t>است نه </a:t>
            </a:r>
            <a:r>
              <a:rPr lang="fa-IR" sz="3200">
                <a:cs typeface="B Nazanin" panose="00000400000000000000" pitchFamily="2" charset="-78"/>
              </a:rPr>
              <a:t>تنبیه نویسندگان!</a:t>
            </a:r>
          </a:p>
          <a:p>
            <a:pPr algn="ctr" rtl="1">
              <a:lnSpc>
                <a:spcPct val="200000"/>
              </a:lnSpc>
            </a:pPr>
            <a:r>
              <a:rPr lang="fa-IR" sz="3200">
                <a:cs typeface="B Nazanin" panose="00000400000000000000" pitchFamily="2" charset="-78"/>
              </a:rPr>
              <a:t>اما در حقیقت پیامدهای منفی برای نویسنده خوهد داشت.</a:t>
            </a:r>
            <a:endParaRPr lang="fa-IR" sz="32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5807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4217845" y="633964"/>
            <a:ext cx="807790" cy="520521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35" y="1210765"/>
            <a:ext cx="4773936" cy="53935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65" y="1475407"/>
            <a:ext cx="4763540" cy="51288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178D07-09AA-0981-0FC1-58FA4CB653F9}"/>
              </a:ext>
            </a:extLst>
          </p:cNvPr>
          <p:cNvSpPr txBox="1"/>
          <p:nvPr/>
        </p:nvSpPr>
        <p:spPr>
          <a:xfrm>
            <a:off x="2946582" y="77470"/>
            <a:ext cx="60939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Retracted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Retraction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91ACFF-2022-5D03-5A00-73D42F6971CC}"/>
              </a:ext>
            </a:extLst>
          </p:cNvPr>
          <p:cNvSpPr txBox="1"/>
          <p:nvPr/>
        </p:nvSpPr>
        <p:spPr>
          <a:xfrm>
            <a:off x="1581864" y="979932"/>
            <a:ext cx="2729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dirty="0">
                <a:solidFill>
                  <a:srgbClr val="0070C0"/>
                </a:solidFill>
                <a:cs typeface="B Titr" panose="00000700000000000000" pitchFamily="2" charset="-78"/>
              </a:rPr>
              <a:t>مقاله سلب اعتبار شده</a:t>
            </a:r>
            <a:endParaRPr lang="en-US" sz="2400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94815-4ABB-1B32-6917-99BCD55BA444}"/>
              </a:ext>
            </a:extLst>
          </p:cNvPr>
          <p:cNvSpPr txBox="1"/>
          <p:nvPr/>
        </p:nvSpPr>
        <p:spPr>
          <a:xfrm>
            <a:off x="8627702" y="923652"/>
            <a:ext cx="2140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dirty="0">
                <a:solidFill>
                  <a:srgbClr val="0070C0"/>
                </a:solidFill>
                <a:cs typeface="B Titr" panose="00000700000000000000" pitchFamily="2" charset="-78"/>
              </a:rPr>
              <a:t>بیانیه سلب اعتبار</a:t>
            </a:r>
            <a:endParaRPr lang="en-US" sz="2400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2E62CB0-4372-00B0-FB85-C71309E0BDB6}"/>
              </a:ext>
            </a:extLst>
          </p:cNvPr>
          <p:cNvCxnSpPr>
            <a:cxnSpLocks/>
          </p:cNvCxnSpPr>
          <p:nvPr/>
        </p:nvCxnSpPr>
        <p:spPr>
          <a:xfrm>
            <a:off x="6897215" y="633964"/>
            <a:ext cx="935343" cy="499208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0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67BD8B-8DDA-3E17-B3A7-C283390768CE}"/>
              </a:ext>
            </a:extLst>
          </p:cNvPr>
          <p:cNvSpPr/>
          <p:nvPr/>
        </p:nvSpPr>
        <p:spPr>
          <a:xfrm>
            <a:off x="2851485" y="312822"/>
            <a:ext cx="5764162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200" dirty="0">
                <a:cs typeface="B Titr" panose="00000700000000000000" pitchFamily="2" charset="-78"/>
              </a:rPr>
              <a:t>نحوه شناسایی مقالات سلب اعتبار شده</a:t>
            </a:r>
            <a:endParaRPr lang="en-US" sz="3200" dirty="0">
              <a:cs typeface="B Titr" panose="00000700000000000000" pitchFamily="2" charset="-78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8BDB89B-AB0B-2AF3-229F-854510277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6181743"/>
              </p:ext>
            </p:extLst>
          </p:nvPr>
        </p:nvGraphicFramePr>
        <p:xfrm>
          <a:off x="288758" y="890338"/>
          <a:ext cx="11658600" cy="5498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327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934"/>
            <a:ext cx="6793788" cy="600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87" y="1669492"/>
            <a:ext cx="7035013" cy="37808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Down Arrow 3"/>
          <p:cNvSpPr/>
          <p:nvPr/>
        </p:nvSpPr>
        <p:spPr>
          <a:xfrm>
            <a:off x="8029748" y="120650"/>
            <a:ext cx="2485851" cy="1287045"/>
          </a:xfrm>
          <a:prstGeom prst="downArrow">
            <a:avLst>
              <a:gd name="adj1" fmla="val 50000"/>
              <a:gd name="adj2" fmla="val 4276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tx1"/>
                </a:solidFill>
                <a:cs typeface="B Titr" panose="00000700000000000000" pitchFamily="2" charset="-78"/>
              </a:rPr>
              <a:t>Retraction Notice</a:t>
            </a:r>
            <a:endParaRPr lang="en-US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0909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681B07-4137-4031-8C74-A547780C4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317" y="86374"/>
            <a:ext cx="7814566" cy="29785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73807F-AD7E-4549-B0D8-1710E7F8810F}"/>
              </a:ext>
            </a:extLst>
          </p:cNvPr>
          <p:cNvSpPr txBox="1"/>
          <p:nvPr/>
        </p:nvSpPr>
        <p:spPr>
          <a:xfrm>
            <a:off x="2590800" y="382687"/>
            <a:ext cx="563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117" y="182626"/>
            <a:ext cx="40640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Retraction Watch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 a database that lists retracted (retractions) or corrected (corrections) publications, or publications with an expressions of concern.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08904F-3DA4-4F7B-A843-94222B4F0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231" y="3793101"/>
            <a:ext cx="2752725" cy="155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B4B6C98-08FE-909E-F8BE-0AEA2726B3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8454"/>
              </p:ext>
            </p:extLst>
          </p:nvPr>
        </p:nvGraphicFramePr>
        <p:xfrm>
          <a:off x="1125632" y="3968729"/>
          <a:ext cx="6393369" cy="2316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85960">
                  <a:extLst>
                    <a:ext uri="{9D8B030D-6E8A-4147-A177-3AD203B41FA5}">
                      <a16:colId xmlns:a16="http://schemas.microsoft.com/office/drawing/2014/main" val="3638084762"/>
                    </a:ext>
                  </a:extLst>
                </a:gridCol>
                <a:gridCol w="1901029">
                  <a:extLst>
                    <a:ext uri="{9D8B030D-6E8A-4147-A177-3AD203B41FA5}">
                      <a16:colId xmlns:a16="http://schemas.microsoft.com/office/drawing/2014/main" val="3636423203"/>
                    </a:ext>
                  </a:extLst>
                </a:gridCol>
                <a:gridCol w="2206380">
                  <a:extLst>
                    <a:ext uri="{9D8B030D-6E8A-4147-A177-3AD203B41FA5}">
                      <a16:colId xmlns:a16="http://schemas.microsoft.com/office/drawing/2014/main" val="393246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9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June 2025</a:t>
                      </a:r>
                    </a:p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 Nov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67,319</a:t>
                      </a:r>
                    </a:p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1,826</a:t>
                      </a:r>
                    </a:p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61562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C767DA1-29F9-28A3-7569-F385336440F3}"/>
              </a:ext>
            </a:extLst>
          </p:cNvPr>
          <p:cNvSpPr/>
          <p:nvPr/>
        </p:nvSpPr>
        <p:spPr>
          <a:xfrm>
            <a:off x="1168364" y="5219787"/>
            <a:ext cx="6071234" cy="71087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761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833"/>
            <a:ext cx="12258335" cy="4488968"/>
          </a:xfrm>
          <a:prstGeom prst="rect">
            <a:avLst/>
          </a:prstGeom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0BA885CF-F8E1-D2F9-1B62-DE34FFFED5E7}"/>
              </a:ext>
            </a:extLst>
          </p:cNvPr>
          <p:cNvSpPr/>
          <p:nvPr/>
        </p:nvSpPr>
        <p:spPr>
          <a:xfrm>
            <a:off x="2635623" y="1871831"/>
            <a:ext cx="602428" cy="570155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66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43E58D-0E5B-0154-3EB1-FF45E952900D}"/>
              </a:ext>
            </a:extLst>
          </p:cNvPr>
          <p:cNvSpPr txBox="1"/>
          <p:nvPr/>
        </p:nvSpPr>
        <p:spPr>
          <a:xfrm>
            <a:off x="699837" y="906568"/>
            <a:ext cx="10792326" cy="1694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cs typeface="B Nazanin" panose="00000400000000000000" pitchFamily="2" charset="-78"/>
              </a:rPr>
              <a:t>The consequences of plagiarism can be </a:t>
            </a:r>
            <a:r>
              <a:rPr lang="en-US" sz="2400" b="1" dirty="0">
                <a:cs typeface="B Nazanin" panose="00000400000000000000" pitchFamily="2" charset="-78"/>
              </a:rPr>
              <a:t>personal, professional, ethical, and legal</a:t>
            </a:r>
            <a:r>
              <a:rPr lang="en-US" sz="2400" dirty="0">
                <a:cs typeface="B Nazanin" panose="00000400000000000000" pitchFamily="2" charset="-7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B Nazanin" panose="00000400000000000000" pitchFamily="2" charset="-78"/>
              </a:rPr>
              <a:t>Depending on the </a:t>
            </a:r>
            <a:r>
              <a:rPr lang="en-US" sz="2400" b="1" dirty="0">
                <a:cs typeface="B Nazanin" panose="00000400000000000000" pitchFamily="2" charset="-78"/>
              </a:rPr>
              <a:t>nature of the plagiarism </a:t>
            </a:r>
            <a:r>
              <a:rPr lang="en-US" sz="2400" dirty="0">
                <a:cs typeface="B Nazanin" panose="00000400000000000000" pitchFamily="2" charset="-78"/>
              </a:rPr>
              <a:t>and the university or instructor’s </a:t>
            </a:r>
            <a:r>
              <a:rPr lang="en-US" sz="2400" b="1" dirty="0">
                <a:cs typeface="B Nazanin" panose="00000400000000000000" pitchFamily="2" charset="-78"/>
              </a:rPr>
              <a:t>policy</a:t>
            </a:r>
            <a:r>
              <a:rPr lang="en-US" sz="2400" dirty="0">
                <a:cs typeface="B Nazanin" panose="00000400000000000000" pitchFamily="2" charset="-78"/>
              </a:rPr>
              <a:t>, here are some possible consequences: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607EE-6AF9-81AD-9777-1D343D44B9F0}"/>
              </a:ext>
            </a:extLst>
          </p:cNvPr>
          <p:cNvSpPr txBox="1"/>
          <p:nvPr/>
        </p:nvSpPr>
        <p:spPr>
          <a:xfrm>
            <a:off x="1349411" y="2601391"/>
            <a:ext cx="6735809" cy="39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cs typeface="B Nazanin" panose="00000400000000000000" pitchFamily="2" charset="-78"/>
              </a:rPr>
              <a:t>Academic probation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cs typeface="B Nazanin" panose="00000400000000000000" pitchFamily="2" charset="-78"/>
              </a:rPr>
              <a:t>Failure of the assignment/ Course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cs typeface="B Nazanin" panose="00000400000000000000" pitchFamily="2" charset="-78"/>
              </a:rPr>
              <a:t>Legal Repercussions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cs typeface="B Nazanin" panose="00000400000000000000" pitchFamily="2" charset="-78"/>
              </a:rPr>
              <a:t>Suspension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cs typeface="B Nazanin" panose="00000400000000000000" pitchFamily="2" charset="-78"/>
              </a:rPr>
              <a:t>Monetary Repercussions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cs typeface="B Nazanin" panose="00000400000000000000" pitchFamily="2" charset="-78"/>
              </a:rPr>
              <a:t>damage your reputation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b="1">
                <a:solidFill>
                  <a:srgbClr val="FF0000"/>
                </a:solidFill>
                <a:cs typeface="B Nazanin" panose="00000400000000000000" pitchFamily="2" charset="-78"/>
              </a:rPr>
              <a:t>Retraction</a:t>
            </a:r>
            <a:endParaRPr lang="en-US" sz="28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D3232D-3886-7E5D-8622-E0000AC9C699}"/>
              </a:ext>
            </a:extLst>
          </p:cNvPr>
          <p:cNvSpPr txBox="1"/>
          <p:nvPr/>
        </p:nvSpPr>
        <p:spPr>
          <a:xfrm>
            <a:off x="2591301" y="263400"/>
            <a:ext cx="7009397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cs typeface="B Nazanin" panose="00000400000000000000" pitchFamily="2" charset="-78"/>
              </a:rPr>
              <a:t>Plagiarism</a:t>
            </a:r>
            <a:r>
              <a:rPr lang="en-US" sz="2800" i="1" dirty="0">
                <a:cs typeface="B Nazanin" panose="00000400000000000000" pitchFamily="2" charset="-78"/>
              </a:rPr>
              <a:t> is one of the reasons for Retraction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834302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D10905F-E385-EB22-AD89-4AF703752D63}"/>
              </a:ext>
            </a:extLst>
          </p:cNvPr>
          <p:cNvSpPr txBox="1"/>
          <p:nvPr/>
        </p:nvSpPr>
        <p:spPr>
          <a:xfrm>
            <a:off x="4932946" y="264695"/>
            <a:ext cx="326887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3200" dirty="0">
                <a:cs typeface="B Titr" panose="00000700000000000000" pitchFamily="2" charset="-78"/>
              </a:rPr>
              <a:t>دلایل سلب اعتبار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7500BA-C75B-DE1D-FB8A-9A36D7BBAE3D}"/>
              </a:ext>
            </a:extLst>
          </p:cNvPr>
          <p:cNvSpPr txBox="1"/>
          <p:nvPr/>
        </p:nvSpPr>
        <p:spPr>
          <a:xfrm>
            <a:off x="489285" y="2494067"/>
            <a:ext cx="112134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2400" dirty="0" err="1">
                <a:cs typeface="B Titr" panose="00000700000000000000" pitchFamily="2" charset="-78"/>
              </a:rPr>
              <a:t>سوء</a:t>
            </a:r>
            <a:r>
              <a:rPr lang="en-US" sz="2400" dirty="0">
                <a:cs typeface="B Titr" panose="00000700000000000000" pitchFamily="2" charset="-78"/>
              </a:rPr>
              <a:t> </a:t>
            </a:r>
            <a:r>
              <a:rPr lang="en-US" sz="2400" dirty="0" err="1">
                <a:cs typeface="B Titr" panose="00000700000000000000" pitchFamily="2" charset="-78"/>
              </a:rPr>
              <a:t>رفتار</a:t>
            </a:r>
            <a:r>
              <a:rPr lang="en-US" sz="2400" dirty="0">
                <a:cs typeface="B Titr" panose="00000700000000000000" pitchFamily="2" charset="-78"/>
              </a:rPr>
              <a:t> </a:t>
            </a:r>
            <a:r>
              <a:rPr lang="fa-IR" sz="2400" dirty="0">
                <a:cs typeface="B Titr" panose="00000700000000000000" pitchFamily="2" charset="-78"/>
              </a:rPr>
              <a:t>پژوهشی و سرقت علمی جدی ترین </a:t>
            </a:r>
            <a:r>
              <a:rPr lang="en-US" sz="2400" dirty="0" err="1">
                <a:cs typeface="B Titr" panose="00000700000000000000" pitchFamily="2" charset="-78"/>
              </a:rPr>
              <a:t>دلیل</a:t>
            </a:r>
            <a:r>
              <a:rPr lang="en-US" sz="2400" dirty="0">
                <a:cs typeface="B Titr" panose="00000700000000000000" pitchFamily="2" charset="-78"/>
              </a:rPr>
              <a:t> </a:t>
            </a:r>
            <a:r>
              <a:rPr lang="en-US" sz="2400" dirty="0" err="1">
                <a:cs typeface="B Titr" panose="00000700000000000000" pitchFamily="2" charset="-78"/>
              </a:rPr>
              <a:t>برای</a:t>
            </a:r>
            <a:r>
              <a:rPr lang="en-US" sz="2400" dirty="0">
                <a:cs typeface="B Titr" panose="00000700000000000000" pitchFamily="2" charset="-78"/>
              </a:rPr>
              <a:t> استرداد</a:t>
            </a:r>
            <a:r>
              <a:rPr lang="fa-IR" sz="2400" dirty="0">
                <a:cs typeface="B Titr" panose="00000700000000000000" pitchFamily="2" charset="-78"/>
              </a:rPr>
              <a:t> مقالات بر اساس مطالعات مختلف </a:t>
            </a:r>
            <a:r>
              <a:rPr lang="en-US" sz="2400" dirty="0" err="1">
                <a:cs typeface="B Titr" panose="00000700000000000000" pitchFamily="2" charset="-78"/>
              </a:rPr>
              <a:t>است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F40414-DA5E-DD88-6681-1E58D78376F5}"/>
              </a:ext>
            </a:extLst>
          </p:cNvPr>
          <p:cNvSpPr txBox="1"/>
          <p:nvPr/>
        </p:nvSpPr>
        <p:spPr>
          <a:xfrm>
            <a:off x="1755289" y="3902269"/>
            <a:ext cx="8681421" cy="13474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سلب اعتبار خودش یک پیامد منفی و به گونه‌ای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مجازات</a:t>
            </a:r>
            <a:r>
              <a:rPr lang="fa-IR" sz="28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محسوب می شود</a:t>
            </a:r>
            <a:r>
              <a:rPr lang="fa-IR" sz="28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</a:pPr>
            <a:r>
              <a:rPr lang="fa-IR" sz="28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 این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مجازات</a:t>
            </a:r>
            <a:r>
              <a:rPr lang="fa-IR" sz="28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، عواقب و مجازات دیگری را به همراه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دارد</a:t>
            </a:r>
            <a:r>
              <a:rPr lang="fa-IR" sz="28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064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2BC9E-CF1F-1442-7BFD-E7896C09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C7022E-CA9D-2A1A-0049-36FE2C1EA4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279524"/>
              </p:ext>
            </p:extLst>
          </p:nvPr>
        </p:nvGraphicFramePr>
        <p:xfrm>
          <a:off x="231955" y="931871"/>
          <a:ext cx="11728087" cy="54209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559471">
                  <a:extLst>
                    <a:ext uri="{9D8B030D-6E8A-4147-A177-3AD203B41FA5}">
                      <a16:colId xmlns:a16="http://schemas.microsoft.com/office/drawing/2014/main" val="1970387270"/>
                    </a:ext>
                  </a:extLst>
                </a:gridCol>
                <a:gridCol w="5168616">
                  <a:extLst>
                    <a:ext uri="{9D8B030D-6E8A-4147-A177-3AD203B41FA5}">
                      <a16:colId xmlns:a16="http://schemas.microsoft.com/office/drawing/2014/main" val="2489129914"/>
                    </a:ext>
                  </a:extLst>
                </a:gridCol>
              </a:tblGrid>
              <a:tr h="47095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4000" b="1" u="none" strike="noStrike" dirty="0">
                          <a:effectLst/>
                        </a:rPr>
                        <a:t>Reasons of Retraction</a:t>
                      </a:r>
                      <a:endParaRPr lang="en-US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70" marR="6270" marT="6270" marB="0" anchor="b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09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Concerns/Issues About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Data</a:t>
                      </a:r>
                      <a:r>
                        <a:rPr lang="en-US" sz="2400" u="none" strike="noStrike" dirty="0">
                          <a:effectLst/>
                        </a:rPr>
                        <a:t>/ Unreliable Data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Manipulation of Data</a:t>
                      </a:r>
                      <a:endParaRPr lang="en-US" sz="24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Computer-Aided (Generated</a:t>
                      </a:r>
                      <a:r>
                        <a:rPr lang="en-US" sz="2400" u="none" strike="noStrike" dirty="0">
                          <a:effectLst/>
                        </a:rPr>
                        <a:t>) Content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l" rtl="0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2115954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Duplication of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Image</a:t>
                      </a:r>
                      <a:r>
                        <a:rPr lang="en-US" sz="2400" u="none" strike="noStrike" dirty="0">
                          <a:effectLst/>
                        </a:rPr>
                        <a:t>/ Manipulation of Images</a:t>
                      </a:r>
                      <a:endParaRPr lang="en-US" sz="24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Error in Image/ Concerns/Issues About Image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Duplication of/in Article/ text/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 salami slicing</a:t>
                      </a:r>
                      <a:endParaRPr lang="en-US" sz="2400" b="0" u="none" strike="noStrike" dirty="0">
                        <a:solidFill>
                          <a:srgbClr val="EE0000"/>
                        </a:solidFill>
                        <a:effectLst/>
                      </a:endParaRPr>
                    </a:p>
                    <a:p>
                      <a:pPr algn="l" rtl="0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3671967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dirty="0">
                          <a:solidFill>
                            <a:srgbClr val="EE0000"/>
                          </a:solidFill>
                          <a:effectLst/>
                        </a:rPr>
                        <a:t>Paper Mill</a:t>
                      </a: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Euphemisms for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Duplication/ Dual submission</a:t>
                      </a:r>
                      <a:endParaRPr lang="en-US" sz="2400" b="0" i="0" u="none" strike="noStrike" dirty="0">
                        <a:solidFill>
                          <a:srgbClr val="EE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2620014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Lack of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IRB/IACUC </a:t>
                      </a:r>
                      <a:r>
                        <a:rPr lang="en-US" sz="2400" u="none" strike="noStrike" dirty="0">
                          <a:effectLst/>
                        </a:rPr>
                        <a:t>Approval and/or Compliance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False/Forged Authorship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3591412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Concerns/Issues About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Authorship</a:t>
                      </a:r>
                      <a:r>
                        <a:rPr lang="en-US" sz="2400" u="none" strike="noStrike" dirty="0">
                          <a:effectLst/>
                        </a:rPr>
                        <a:t>/Affiliation</a:t>
                      </a:r>
                      <a:endParaRPr lang="en-US" sz="24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Error in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Analyses</a:t>
                      </a:r>
                      <a:endParaRPr lang="en-US" sz="2400" b="0" i="0" u="none" strike="noStrike" dirty="0">
                        <a:solidFill>
                          <a:srgbClr val="EE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2067354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Concerns/Issues about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Referencing</a:t>
                      </a:r>
                      <a:r>
                        <a:rPr lang="en-US" sz="2400" u="none" strike="noStrike" dirty="0">
                          <a:effectLst/>
                        </a:rPr>
                        <a:t>/Attributions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dirty="0">
                          <a:solidFill>
                            <a:srgbClr val="EE0000"/>
                          </a:solidFill>
                          <a:effectLst/>
                        </a:rPr>
                        <a:t>Cites Retracted Work</a:t>
                      </a: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Concerns/Issues about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Article</a:t>
                      </a:r>
                      <a:endParaRPr lang="en-US" sz="2400" b="0" i="0" u="none" strike="noStrike" dirty="0">
                        <a:solidFill>
                          <a:srgbClr val="EE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  <a:p>
                      <a:pPr algn="l" rtl="0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1995213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Fake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Peer Review</a:t>
                      </a:r>
                      <a:r>
                        <a:rPr lang="en-US" sz="2400" u="none" strike="noStrike" dirty="0">
                          <a:effectLst/>
                        </a:rPr>
                        <a:t>/Issues with Peer Review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Misconduct</a:t>
                      </a:r>
                      <a:r>
                        <a:rPr lang="en-US" sz="2400" u="none" strike="noStrike" dirty="0">
                          <a:effectLst/>
                        </a:rPr>
                        <a:t> - Official Investigation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6378033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2400" u="none" strike="noStrike" dirty="0">
                          <a:effectLst/>
                        </a:rPr>
                        <a:t>Unreliable </a:t>
                      </a:r>
                      <a:r>
                        <a:rPr lang="en-US" sz="2400" u="none" strike="noStrike" dirty="0">
                          <a:solidFill>
                            <a:srgbClr val="EE0000"/>
                          </a:solidFill>
                          <a:effectLst/>
                        </a:rPr>
                        <a:t>Results</a:t>
                      </a:r>
                      <a:r>
                        <a:rPr lang="en-US" sz="2400" u="none" strike="noStrike" dirty="0">
                          <a:effectLst/>
                        </a:rPr>
                        <a:t> and/or Conclusions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Objections by Author/ Third party/ editor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6270" marR="6270" marT="6270" marB="0" anchor="b"/>
                </a:tc>
                <a:extLst>
                  <a:ext uri="{0D108BD9-81ED-4DB2-BD59-A6C34878D82A}">
                    <a16:rowId xmlns:a16="http://schemas.microsoft.com/office/drawing/2014/main" val="246830238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EC0327E-E19F-1FC5-4BCB-46A52AE91A53}"/>
              </a:ext>
            </a:extLst>
          </p:cNvPr>
          <p:cNvSpPr/>
          <p:nvPr/>
        </p:nvSpPr>
        <p:spPr>
          <a:xfrm>
            <a:off x="3035315" y="150736"/>
            <a:ext cx="612136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a-IR" sz="2800" dirty="0">
                <a:cs typeface="B Titr" panose="00000700000000000000" pitchFamily="2" charset="-78"/>
              </a:rPr>
              <a:t>برخی از دلایل سلب اعتبار مقالات ایرانیان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0918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692" y="252663"/>
            <a:ext cx="941482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2800" b="1" dirty="0">
                <a:cs typeface="B Nazanin" panose="00000400000000000000" pitchFamily="2" charset="-78"/>
              </a:rPr>
              <a:t>تخلفات و ایرادات پیرامون:</a:t>
            </a:r>
            <a:endParaRPr lang="en-US" sz="2800" b="1" dirty="0">
              <a:cs typeface="B Nazanin" panose="00000400000000000000" pitchFamily="2" charset="-78"/>
            </a:endParaRPr>
          </a:p>
          <a:p>
            <a:pPr algn="r"/>
            <a:endParaRPr lang="fa-IR" sz="2800" b="1" dirty="0">
              <a:cs typeface="B Nazanin" panose="00000400000000000000" pitchFamily="2" charset="-78"/>
            </a:endParaRP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داده</a:t>
            </a:r>
            <a:r>
              <a:rPr lang="fa-IR" sz="2600" dirty="0">
                <a:cs typeface="B Nazanin" panose="00000400000000000000" pitchFamily="2" charset="-78"/>
              </a:rPr>
              <a:t> (داده غیرقابل اعتماد، داده‌سازی و...)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dirty="0">
                <a:cs typeface="B Nazanin" panose="00000400000000000000" pitchFamily="2" charset="-78"/>
              </a:rPr>
              <a:t>گزارش </a:t>
            </a: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یافته‌ها و نتایج </a:t>
            </a:r>
            <a:r>
              <a:rPr lang="fa-IR" sz="2600" dirty="0">
                <a:cs typeface="B Nazanin" panose="00000400000000000000" pitchFamily="2" charset="-78"/>
              </a:rPr>
              <a:t>(سوءگیری و نتایج غیرقابل اعتماد و ...)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تصاویر</a:t>
            </a:r>
            <a:r>
              <a:rPr lang="fa-IR" sz="2600" dirty="0">
                <a:cs typeface="B Nazanin" panose="00000400000000000000" pitchFamily="2" charset="-78"/>
              </a:rPr>
              <a:t> (دستکاری تصاویر، تصویر تکراری)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تائیدیه‌های</a:t>
            </a:r>
            <a:r>
              <a:rPr lang="fa-IR" sz="2600" b="1" dirty="0">
                <a:cs typeface="B Nazanin" panose="00000400000000000000" pitchFamily="2" charset="-78"/>
              </a:rPr>
              <a:t> </a:t>
            </a:r>
            <a:r>
              <a:rPr lang="fa-IR" sz="2600" dirty="0">
                <a:cs typeface="B Nazanin" panose="00000400000000000000" pitchFamily="2" charset="-78"/>
              </a:rPr>
              <a:t>بالینی و اخلاقی (عدم دریافت تائیدیه)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dirty="0">
                <a:cs typeface="B Nazanin" panose="00000400000000000000" pitchFamily="2" charset="-78"/>
              </a:rPr>
              <a:t>مشکلات </a:t>
            </a: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نویسندگی</a:t>
            </a:r>
            <a:r>
              <a:rPr lang="fa-IR" sz="2600" dirty="0">
                <a:cs typeface="B Nazanin" panose="00000400000000000000" pitchFamily="2" charset="-78"/>
              </a:rPr>
              <a:t> (نویسنده شبح، نویسنده مهمان و ترتیب نویسنده و...)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dirty="0">
                <a:cs typeface="B Nazanin" panose="00000400000000000000" pitchFamily="2" charset="-78"/>
              </a:rPr>
              <a:t>فرایند </a:t>
            </a: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داوری</a:t>
            </a:r>
            <a:r>
              <a:rPr lang="fa-IR" sz="2600" dirty="0">
                <a:cs typeface="B Nazanin" panose="00000400000000000000" pitchFamily="2" charset="-78"/>
              </a:rPr>
              <a:t> (داوری جعلی)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استنادات</a:t>
            </a:r>
            <a:r>
              <a:rPr lang="fa-IR" sz="2600" dirty="0">
                <a:cs typeface="B Nazanin" panose="00000400000000000000" pitchFamily="2" charset="-78"/>
              </a:rPr>
              <a:t> (ایرادات استنادی در مقاله و عدم ارجاع مناسب)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dirty="0">
                <a:cs typeface="B Nazanin" panose="00000400000000000000" pitchFamily="2" charset="-78"/>
              </a:rPr>
              <a:t>ایرادات در متن و </a:t>
            </a: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محتوا</a:t>
            </a:r>
            <a:r>
              <a:rPr lang="fa-IR" sz="2600" b="1" dirty="0">
                <a:cs typeface="B Nazanin" panose="00000400000000000000" pitchFamily="2" charset="-78"/>
              </a:rPr>
              <a:t>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نشر تکراری </a:t>
            </a:r>
            <a:r>
              <a:rPr lang="fa-IR" sz="2600" dirty="0">
                <a:cs typeface="B Nazanin" panose="00000400000000000000" pitchFamily="2" charset="-78"/>
              </a:rPr>
              <a:t>(ارسال یا انتشار در چند مجله)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کارخانه مقاله‌نویسی</a:t>
            </a:r>
            <a:r>
              <a:rPr lang="fa-IR" sz="2600" dirty="0">
                <a:cs typeface="B Nazanin" panose="00000400000000000000" pitchFamily="2" charset="-78"/>
              </a:rPr>
              <a:t>!! (نگارش مقاله توسط سازمان یا فرد دیگر)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cs typeface="B Nazanin" panose="00000400000000000000" pitchFamily="2" charset="-78"/>
              </a:rPr>
              <a:t>استناد به </a:t>
            </a:r>
            <a:r>
              <a:rPr lang="fa-IR" sz="2600" dirty="0">
                <a:cs typeface="B Nazanin" panose="00000400000000000000" pitchFamily="2" charset="-78"/>
              </a:rPr>
              <a:t>مقالات سلب اعتبار شده </a:t>
            </a:r>
          </a:p>
          <a:p>
            <a:pPr marL="285750" indent="-285750" algn="r" rtl="1">
              <a:buFont typeface="Wingdings" panose="05000000000000000000" pitchFamily="2" charset="2"/>
              <a:buChar char="§"/>
            </a:pPr>
            <a:r>
              <a:rPr lang="fa-IR" sz="2600" b="1" dirty="0">
                <a:solidFill>
                  <a:srgbClr val="C00000"/>
                </a:solidFill>
                <a:cs typeface="B Nazanin" panose="00000400000000000000" pitchFamily="2" charset="-78"/>
              </a:rPr>
              <a:t>استفاده از هوش مصنوعی </a:t>
            </a:r>
            <a:r>
              <a:rPr lang="fa-IR" sz="2600" dirty="0">
                <a:cs typeface="B Nazanin" panose="00000400000000000000" pitchFamily="2" charset="-78"/>
              </a:rPr>
              <a:t>در نگارش محتوا و....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008085"/>
            <a:ext cx="9815603" cy="6848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b="1" dirty="0">
                <a:solidFill>
                  <a:srgbClr val="FF0000"/>
                </a:solidFill>
                <a:cs typeface="B Titr" panose="00000700000000000000" pitchFamily="2" charset="-78"/>
              </a:rPr>
              <a:t>نکته:</a:t>
            </a:r>
            <a:r>
              <a:rPr lang="fa-IR" sz="2800" dirty="0">
                <a:solidFill>
                  <a:schemeClr val="tx1"/>
                </a:solidFill>
                <a:cs typeface="B Nazanin" panose="00000400000000000000" pitchFamily="2" charset="-78"/>
              </a:rPr>
              <a:t> در برخی از مقالات ممکن است ترکیبی از این تخلفات مشاهده شده باشد.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085294" y="860612"/>
            <a:ext cx="8965" cy="5719482"/>
          </a:xfrm>
          <a:prstGeom prst="line">
            <a:avLst/>
          </a:prstGeom>
          <a:ln w="571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0103226" y="733926"/>
            <a:ext cx="2009870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a-IR" sz="2800" dirty="0">
                <a:cs typeface="B Titr" panose="00000700000000000000" pitchFamily="2" charset="-78"/>
              </a:rPr>
              <a:t>دلایل کلی سلب اعتبار مقالات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6066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FC1753-542C-6758-F262-8DCC4F32FEF2}"/>
              </a:ext>
            </a:extLst>
          </p:cNvPr>
          <p:cNvSpPr txBox="1"/>
          <p:nvPr/>
        </p:nvSpPr>
        <p:spPr>
          <a:xfrm>
            <a:off x="385010" y="1588168"/>
            <a:ext cx="11044990" cy="391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anose="00000400000000000000" pitchFamily="2" charset="-78"/>
              </a:rPr>
              <a:t>سلب اعتبار یک مقاله می‌تواند به توصیه خود </a:t>
            </a:r>
            <a:r>
              <a:rPr lang="fa-IR" sz="2800" b="1" dirty="0">
                <a:cs typeface="B Nazanin" panose="00000400000000000000" pitchFamily="2" charset="-78"/>
              </a:rPr>
              <a:t>نویسنده (گان)، تصمیم سردبیر </a:t>
            </a:r>
            <a:r>
              <a:rPr lang="fa-IR" sz="2800" dirty="0">
                <a:cs typeface="B Nazanin" panose="00000400000000000000" pitchFamily="2" charset="-78"/>
              </a:rPr>
              <a:t>مجله یا گزارش و </a:t>
            </a:r>
            <a:r>
              <a:rPr lang="fa-IR" sz="2800" b="1" dirty="0">
                <a:cs typeface="B Nazanin" panose="00000400000000000000" pitchFamily="2" charset="-78"/>
              </a:rPr>
              <a:t>ادعای فرد یا موسسه ثالث </a:t>
            </a:r>
            <a:r>
              <a:rPr lang="fa-IR" sz="2800" dirty="0">
                <a:cs typeface="B Nazanin" panose="00000400000000000000" pitchFamily="2" charset="-78"/>
              </a:rPr>
              <a:t>(پس از اطمینان از صحت ادعا توسط سردبیر مجله) اتفاق بیفتد.</a:t>
            </a:r>
          </a:p>
          <a:p>
            <a:pPr marL="342900" indent="-34290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fa-IR" sz="2800" dirty="0">
              <a:cs typeface="B Nazanin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a-IR" sz="2800" dirty="0">
                <a:cs typeface="B Nazanin" panose="00000400000000000000" pitchFamily="2" charset="-78"/>
              </a:rPr>
              <a:t>تصمیم نهایی برای بازپس‌گیری مقاله توسط </a:t>
            </a:r>
            <a:r>
              <a:rPr lang="fa-IR" sz="2800" b="1" i="1" dirty="0">
                <a:cs typeface="B Nazanin" panose="00000400000000000000" pitchFamily="2" charset="-78"/>
              </a:rPr>
              <a:t>سردبیر مجله </a:t>
            </a:r>
            <a:r>
              <a:rPr lang="fa-IR" sz="2800" dirty="0">
                <a:cs typeface="B Nazanin" panose="00000400000000000000" pitchFamily="2" charset="-78"/>
              </a:rPr>
              <a:t>(</a:t>
            </a:r>
            <a:r>
              <a:rPr lang="en-US" sz="2800" dirty="0">
                <a:cs typeface="B Nazanin" panose="00000400000000000000" pitchFamily="2" charset="-78"/>
              </a:rPr>
              <a:t>Editor-in-Chief</a:t>
            </a:r>
            <a:r>
              <a:rPr lang="fa-IR" sz="2800" dirty="0">
                <a:cs typeface="B Nazanin" panose="00000400000000000000" pitchFamily="2" charset="-78"/>
              </a:rPr>
              <a:t>) در برخی موارد به همراه ناشر اتخاذ می‌شود که معمولاً همراه با یک بیانیه رسمی سلب اعتبار (</a:t>
            </a:r>
            <a:r>
              <a:rPr lang="en-US" sz="2800" dirty="0">
                <a:cs typeface="B Nazanin" panose="00000400000000000000" pitchFamily="2" charset="-78"/>
              </a:rPr>
              <a:t>Retraction Notice</a:t>
            </a:r>
            <a:r>
              <a:rPr lang="fa-IR" sz="2800" dirty="0">
                <a:cs typeface="B Nazanin" panose="00000400000000000000" pitchFamily="2" charset="-78"/>
              </a:rPr>
              <a:t>) منتشر می‌گردد.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228D97-C638-4A42-74FA-0493DFA070AD}"/>
              </a:ext>
            </a:extLst>
          </p:cNvPr>
          <p:cNvSpPr txBox="1"/>
          <p:nvPr/>
        </p:nvSpPr>
        <p:spPr>
          <a:xfrm>
            <a:off x="1468605" y="252880"/>
            <a:ext cx="8877800" cy="8463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2800" dirty="0">
                <a:cs typeface="B Titr" panose="00000700000000000000" pitchFamily="2" charset="-78"/>
              </a:rPr>
              <a:t>چه کسی </a:t>
            </a:r>
            <a:r>
              <a:rPr lang="fa-IR" sz="2800" dirty="0">
                <a:solidFill>
                  <a:srgbClr val="C00000"/>
                </a:solidFill>
                <a:cs typeface="B Titr" panose="00000700000000000000" pitchFamily="2" charset="-78"/>
              </a:rPr>
              <a:t>تخلفات را گزارش </a:t>
            </a:r>
            <a:r>
              <a:rPr lang="fa-IR" sz="2800" dirty="0">
                <a:cs typeface="B Titr" panose="00000700000000000000" pitchFamily="2" charset="-78"/>
              </a:rPr>
              <a:t>می‌دهد و چه کسی </a:t>
            </a:r>
            <a:r>
              <a:rPr lang="fa-IR" sz="2800" dirty="0">
                <a:solidFill>
                  <a:srgbClr val="C00000"/>
                </a:solidFill>
                <a:cs typeface="B Titr" panose="00000700000000000000" pitchFamily="2" charset="-78"/>
              </a:rPr>
              <a:t>بیانیه صادر </a:t>
            </a:r>
            <a:r>
              <a:rPr lang="fa-IR" sz="2800" dirty="0">
                <a:cs typeface="B Titr" panose="00000700000000000000" pitchFamily="2" charset="-78"/>
              </a:rPr>
              <a:t>می‌کند؟</a:t>
            </a:r>
          </a:p>
        </p:txBody>
      </p:sp>
    </p:spTree>
    <p:extLst>
      <p:ext uri="{BB962C8B-B14F-4D97-AF65-F5344CB8AC3E}">
        <p14:creationId xmlns:p14="http://schemas.microsoft.com/office/powerpoint/2010/main" val="3931910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0E1CF7-2C7C-28F7-9EC3-90596935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2" y="140582"/>
            <a:ext cx="7940842" cy="4982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B45A81-B7B4-A698-23CB-9E6A02466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754" y="140582"/>
            <a:ext cx="2526632" cy="2350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AF39D1-F33A-377F-D067-CED2925BC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542" y="2361986"/>
            <a:ext cx="5525236" cy="43554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1D8417-1746-57F0-2AF7-C82622DC8ACA}"/>
              </a:ext>
            </a:extLst>
          </p:cNvPr>
          <p:cNvSpPr txBox="1"/>
          <p:nvPr/>
        </p:nvSpPr>
        <p:spPr>
          <a:xfrm>
            <a:off x="84222" y="1290918"/>
            <a:ext cx="3250649" cy="45182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091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110" y="814580"/>
            <a:ext cx="96187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222222"/>
                </a:solidFill>
                <a:latin typeface="Harding"/>
              </a:rPr>
              <a:t>More than 10,000 research papers were retracted in 2023 — a new record</a:t>
            </a:r>
            <a:endParaRPr lang="en-US" sz="2400" b="1" i="0" dirty="0">
              <a:solidFill>
                <a:srgbClr val="222222"/>
              </a:solidFill>
              <a:effectLst/>
              <a:latin typeface="Harding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0632" y="1584022"/>
            <a:ext cx="11682663" cy="32565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222222"/>
                </a:solidFill>
                <a:latin typeface="Harding"/>
              </a:rPr>
              <a:t>The number of retractions issued for research articles in</a:t>
            </a:r>
            <a:r>
              <a:rPr lang="en-US" sz="2800" b="1" dirty="0">
                <a:solidFill>
                  <a:srgbClr val="222222"/>
                </a:solidFill>
                <a:latin typeface="Harding"/>
              </a:rPr>
              <a:t> 2023 has passed 10,000 </a:t>
            </a:r>
            <a:r>
              <a:rPr lang="en-US" sz="2800" dirty="0">
                <a:solidFill>
                  <a:srgbClr val="222222"/>
                </a:solidFill>
                <a:latin typeface="Harding"/>
              </a:rPr>
              <a:t>— smashing annual records — as publishers struggle to clean up a slew of sham papers and peer-review fraud. Among large research-producing nations, </a:t>
            </a:r>
            <a:r>
              <a:rPr lang="en-US" sz="2800" b="1" dirty="0">
                <a:solidFill>
                  <a:srgbClr val="222222"/>
                </a:solidFill>
                <a:latin typeface="Harding"/>
              </a:rPr>
              <a:t>Saudi Arabia, Pakistan, Russia and China</a:t>
            </a:r>
            <a:r>
              <a:rPr lang="en-US" sz="2800" dirty="0">
                <a:solidFill>
                  <a:srgbClr val="222222"/>
                </a:solidFill>
                <a:latin typeface="Harding"/>
              </a:rPr>
              <a:t> have the highest retraction rates over the past two decades, a </a:t>
            </a:r>
            <a:r>
              <a:rPr lang="en-US" sz="2800" i="1" dirty="0">
                <a:solidFill>
                  <a:srgbClr val="222222"/>
                </a:solidFill>
                <a:latin typeface="Harding"/>
              </a:rPr>
              <a:t>Nature</a:t>
            </a:r>
            <a:r>
              <a:rPr lang="en-US" sz="2800" dirty="0">
                <a:solidFill>
                  <a:srgbClr val="222222"/>
                </a:solidFill>
                <a:latin typeface="Harding"/>
              </a:rPr>
              <a:t> analysis has found.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0469051" y="145277"/>
            <a:ext cx="14542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000" dirty="0">
                <a:cs typeface="B Titr" panose="00000700000000000000" pitchFamily="2" charset="-78"/>
              </a:rPr>
              <a:t>شواهد جهانی 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156411" y="6279364"/>
            <a:ext cx="3982452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-apple-system"/>
              </a:rPr>
              <a:t>Nature, NEWS/ 12 December 2023</a:t>
            </a:r>
            <a:endParaRPr lang="en-US" b="1" i="0" dirty="0">
              <a:solidFill>
                <a:schemeClr val="accent1">
                  <a:lumMod val="75000"/>
                </a:schemeClr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551725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F0935D9-6A42-A0DD-FC48-1252B6F112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8053765"/>
              </p:ext>
            </p:extLst>
          </p:nvPr>
        </p:nvGraphicFramePr>
        <p:xfrm>
          <a:off x="0" y="673768"/>
          <a:ext cx="11442031" cy="618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D49E0BB-BF56-57EC-CB54-764EF4D03696}"/>
              </a:ext>
            </a:extLst>
          </p:cNvPr>
          <p:cNvSpPr/>
          <p:nvPr/>
        </p:nvSpPr>
        <p:spPr>
          <a:xfrm>
            <a:off x="1328333" y="588972"/>
            <a:ext cx="3472267" cy="19082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World: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Retracted Publication: 44,863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Retraction: 27,053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2025/02/11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8DC24E-26E5-BD5B-9E64-240FA3BE3522}"/>
              </a:ext>
            </a:extLst>
          </p:cNvPr>
          <p:cNvSpPr/>
          <p:nvPr/>
        </p:nvSpPr>
        <p:spPr>
          <a:xfrm>
            <a:off x="9721516" y="0"/>
            <a:ext cx="2338137" cy="6001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آمارجهانی</a:t>
            </a:r>
          </a:p>
        </p:txBody>
      </p:sp>
    </p:spTree>
    <p:extLst>
      <p:ext uri="{BB962C8B-B14F-4D97-AF65-F5344CB8AC3E}">
        <p14:creationId xmlns:p14="http://schemas.microsoft.com/office/powerpoint/2010/main" val="1256489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955103"/>
              </p:ext>
            </p:extLst>
          </p:nvPr>
        </p:nvGraphicFramePr>
        <p:xfrm>
          <a:off x="193431" y="193432"/>
          <a:ext cx="10605561" cy="6389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0728355" y="588972"/>
            <a:ext cx="131275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آمار و شواهد جهانی و مصداق‌ها</a:t>
            </a:r>
          </a:p>
        </p:txBody>
      </p:sp>
      <p:sp>
        <p:nvSpPr>
          <p:cNvPr id="5" name="Rectangle 4"/>
          <p:cNvSpPr/>
          <p:nvPr/>
        </p:nvSpPr>
        <p:spPr>
          <a:xfrm>
            <a:off x="9839864" y="5880487"/>
            <a:ext cx="220124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200" dirty="0">
                <a:solidFill>
                  <a:srgbClr val="FF0000"/>
                </a:solidFill>
                <a:cs typeface="B Titr" panose="00000700000000000000" pitchFamily="2" charset="-78"/>
              </a:rPr>
              <a:t>تاریخ استخراج داده: 19 خرداد 1404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74791" y="4981903"/>
            <a:ext cx="1920657" cy="24819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52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10971B7-69A4-DC56-73D9-1510323CDB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9476650"/>
              </p:ext>
            </p:extLst>
          </p:nvPr>
        </p:nvGraphicFramePr>
        <p:xfrm>
          <a:off x="1" y="0"/>
          <a:ext cx="11995484" cy="6581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972E98FE-8955-7B28-0950-291BEAD30C87}"/>
              </a:ext>
            </a:extLst>
          </p:cNvPr>
          <p:cNvSpPr/>
          <p:nvPr/>
        </p:nvSpPr>
        <p:spPr>
          <a:xfrm>
            <a:off x="1062759" y="4741271"/>
            <a:ext cx="1920657" cy="24819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03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059904"/>
              </p:ext>
            </p:extLst>
          </p:nvPr>
        </p:nvGraphicFramePr>
        <p:xfrm>
          <a:off x="0" y="268556"/>
          <a:ext cx="10933356" cy="6467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6384338"/>
              </p:ext>
            </p:extLst>
          </p:nvPr>
        </p:nvGraphicFramePr>
        <p:xfrm>
          <a:off x="5332490" y="558528"/>
          <a:ext cx="5141288" cy="2669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10728355" y="588972"/>
            <a:ext cx="131275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آمار و شواهد جهانی و مصداق‌ها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54074" y="4916032"/>
            <a:ext cx="5501459" cy="303551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832734" y="6005778"/>
            <a:ext cx="220124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200" dirty="0">
                <a:solidFill>
                  <a:srgbClr val="FF0000"/>
                </a:solidFill>
                <a:cs typeface="B Titr" panose="00000700000000000000" pitchFamily="2" charset="-78"/>
              </a:rPr>
              <a:t>تاریخ استخراج داده: 19 خرداد 1404</a:t>
            </a:r>
          </a:p>
        </p:txBody>
      </p:sp>
    </p:spTree>
    <p:extLst>
      <p:ext uri="{BB962C8B-B14F-4D97-AF65-F5344CB8AC3E}">
        <p14:creationId xmlns:p14="http://schemas.microsoft.com/office/powerpoint/2010/main" val="3515744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CF7C13F-5E76-32C2-C28A-AC8EBE61CE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774196"/>
              </p:ext>
            </p:extLst>
          </p:nvPr>
        </p:nvGraphicFramePr>
        <p:xfrm>
          <a:off x="517357" y="312820"/>
          <a:ext cx="11333748" cy="6545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71494107-7BA2-1352-C3DD-6DC968D960FB}"/>
              </a:ext>
            </a:extLst>
          </p:cNvPr>
          <p:cNvSpPr/>
          <p:nvPr/>
        </p:nvSpPr>
        <p:spPr>
          <a:xfrm>
            <a:off x="1540469" y="5065294"/>
            <a:ext cx="2032910" cy="261740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FDC826E-E95A-E872-B98A-06A1B9C9F8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6243227"/>
              </p:ext>
            </p:extLst>
          </p:nvPr>
        </p:nvGraphicFramePr>
        <p:xfrm>
          <a:off x="5185611" y="1925053"/>
          <a:ext cx="6578266" cy="408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6DF9D09F-6087-83B3-2E00-5DD98C034800}"/>
              </a:ext>
            </a:extLst>
          </p:cNvPr>
          <p:cNvSpPr/>
          <p:nvPr/>
        </p:nvSpPr>
        <p:spPr>
          <a:xfrm>
            <a:off x="9886435" y="6005778"/>
            <a:ext cx="209384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200" dirty="0">
                <a:solidFill>
                  <a:srgbClr val="FF0000"/>
                </a:solidFill>
                <a:cs typeface="B Titr" panose="00000700000000000000" pitchFamily="2" charset="-78"/>
              </a:rPr>
              <a:t>تاریخ استخراج داده: 11 آبان 1404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8681E8-0188-1D65-3660-004D7E3BD802}"/>
              </a:ext>
            </a:extLst>
          </p:cNvPr>
          <p:cNvSpPr txBox="1"/>
          <p:nvPr/>
        </p:nvSpPr>
        <p:spPr>
          <a:xfrm>
            <a:off x="3140242" y="216568"/>
            <a:ext cx="65782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44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Ratio of Retracted Articles/ Wos Records</a:t>
            </a:r>
          </a:p>
        </p:txBody>
      </p:sp>
    </p:spTree>
    <p:extLst>
      <p:ext uri="{BB962C8B-B14F-4D97-AF65-F5344CB8AC3E}">
        <p14:creationId xmlns:p14="http://schemas.microsoft.com/office/powerpoint/2010/main" val="1476599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1872" y="133277"/>
            <a:ext cx="72082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1539 Retracted Publications of IRAN, Subject's areas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6BBE85-7974-F726-F3B9-2BA9DA8B2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45" y="745958"/>
            <a:ext cx="12206645" cy="597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76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6B7366-D9A5-96A6-1B88-60008AD4B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2" y="1492673"/>
            <a:ext cx="10649497" cy="5260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9F1164-3568-451B-9A9F-6CB035F2A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48" y="104732"/>
            <a:ext cx="10649497" cy="1619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3179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577" y="151537"/>
            <a:ext cx="98290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Biomedical retractions due to misconduct in Europe:</a:t>
            </a:r>
            <a:r>
              <a:rPr lang="fa-IR" sz="1600" b="1" dirty="0"/>
              <a:t> </a:t>
            </a:r>
            <a:r>
              <a:rPr lang="en-US" sz="1600" b="1" dirty="0"/>
              <a:t>characterization and trends in the last 20 years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777" y="595156"/>
            <a:ext cx="8402223" cy="60396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620571"/>
            <a:ext cx="3600290" cy="3371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4 countries with the highest number of retractions: </a:t>
            </a:r>
            <a:r>
              <a:rPr lang="en-US" sz="1600" b="1" dirty="0">
                <a:solidFill>
                  <a:srgbClr val="7030A0"/>
                </a:solidFill>
              </a:rPr>
              <a:t>Germany, United Kingdom, Italy and Spain</a:t>
            </a:r>
            <a:r>
              <a:rPr lang="en-US" sz="1600" dirty="0"/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Retraction rates increased from </a:t>
            </a:r>
            <a:r>
              <a:rPr lang="en-US" sz="1600" b="1" dirty="0">
                <a:solidFill>
                  <a:srgbClr val="7030A0"/>
                </a:solidFill>
              </a:rPr>
              <a:t>10.7 to 44.8 </a:t>
            </a:r>
            <a:r>
              <a:rPr lang="en-US" sz="1600" dirty="0"/>
              <a:t>per 100,000 publications between </a:t>
            </a:r>
            <a:r>
              <a:rPr lang="en-US" sz="1600" b="1" dirty="0"/>
              <a:t>2000 and 2020.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7030A0"/>
                </a:solidFill>
              </a:rPr>
              <a:t>Research misconduct </a:t>
            </a:r>
            <a:r>
              <a:rPr lang="en-US" sz="1600" dirty="0"/>
              <a:t>accounted for most retractions (66.8%). </a:t>
            </a:r>
          </a:p>
        </p:txBody>
      </p:sp>
    </p:spTree>
    <p:extLst>
      <p:ext uri="{BB962C8B-B14F-4D97-AF65-F5344CB8AC3E}">
        <p14:creationId xmlns:p14="http://schemas.microsoft.com/office/powerpoint/2010/main" val="265464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80" y="0"/>
            <a:ext cx="9868214" cy="61771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7492" y="6334780"/>
            <a:ext cx="10418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400" dirty="0">
                <a:solidFill>
                  <a:srgbClr val="333333"/>
                </a:solidFill>
                <a:latin typeface="rtl-font"/>
                <a:cs typeface="B Lotus" panose="00000700000000000000" pitchFamily="2" charset="-78"/>
              </a:rPr>
              <a:t>قربی, علی, فهیمی فر, سپیده, &amp; نوروزی, علیرضا. (1402). تحلیل استنادی و دلایل سلب‌اعتبار آثار در کشورهای خاورمیانه. </a:t>
            </a:r>
            <a:r>
              <a:rPr lang="fa-IR" sz="1400" i="1" dirty="0">
                <a:solidFill>
                  <a:srgbClr val="333333"/>
                </a:solidFill>
                <a:latin typeface="rtl-font"/>
                <a:cs typeface="B Lotus" panose="00000700000000000000" pitchFamily="2" charset="-78"/>
              </a:rPr>
              <a:t>پژوهش نامه علم سنجی</a:t>
            </a:r>
            <a:r>
              <a:rPr lang="fa-IR" sz="1400" dirty="0">
                <a:solidFill>
                  <a:srgbClr val="333333"/>
                </a:solidFill>
                <a:latin typeface="rtl-font"/>
                <a:cs typeface="B Lotus" panose="00000700000000000000" pitchFamily="2" charset="-78"/>
              </a:rPr>
              <a:t>, </a:t>
            </a:r>
            <a:r>
              <a:rPr lang="fa-IR" sz="1400" i="1" dirty="0">
                <a:solidFill>
                  <a:srgbClr val="333333"/>
                </a:solidFill>
                <a:latin typeface="rtl-font"/>
                <a:cs typeface="B Lotus" panose="00000700000000000000" pitchFamily="2" charset="-78"/>
              </a:rPr>
              <a:t>9</a:t>
            </a:r>
            <a:r>
              <a:rPr lang="fa-IR" sz="1400" dirty="0">
                <a:solidFill>
                  <a:srgbClr val="333333"/>
                </a:solidFill>
                <a:latin typeface="rtl-font"/>
                <a:cs typeface="B Lotus" panose="00000700000000000000" pitchFamily="2" charset="-78"/>
              </a:rPr>
              <a:t>((شماره 1، بهار و تابستان )), 99-124. </a:t>
            </a:r>
            <a:endParaRPr lang="en-US" sz="1400" dirty="0">
              <a:cs typeface="B Lotus" panose="000007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28355" y="588972"/>
            <a:ext cx="131275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آمار و شواهد جهانی و مصداق‌ها</a:t>
            </a:r>
          </a:p>
        </p:txBody>
      </p:sp>
    </p:spTree>
    <p:extLst>
      <p:ext uri="{BB962C8B-B14F-4D97-AF65-F5344CB8AC3E}">
        <p14:creationId xmlns:p14="http://schemas.microsoft.com/office/powerpoint/2010/main" val="411851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273" y="6188669"/>
            <a:ext cx="117494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222222"/>
                </a:solidFill>
                <a:latin typeface="Merriweather Sans"/>
              </a:rPr>
              <a:t>Ghorbi</a:t>
            </a:r>
            <a:r>
              <a:rPr lang="en-US" sz="1400" dirty="0">
                <a:solidFill>
                  <a:srgbClr val="222222"/>
                </a:solidFill>
                <a:latin typeface="Merriweather Sans"/>
              </a:rPr>
              <a:t>, A., </a:t>
            </a:r>
            <a:r>
              <a:rPr lang="en-US" sz="1400" dirty="0" err="1">
                <a:solidFill>
                  <a:srgbClr val="222222"/>
                </a:solidFill>
                <a:latin typeface="Merriweather Sans"/>
              </a:rPr>
              <a:t>Fazeli-Varzaneh</a:t>
            </a:r>
            <a:r>
              <a:rPr lang="en-US" sz="1400" dirty="0">
                <a:solidFill>
                  <a:srgbClr val="222222"/>
                </a:solidFill>
                <a:latin typeface="Merriweather Sans"/>
              </a:rPr>
              <a:t>, M., </a:t>
            </a:r>
            <a:r>
              <a:rPr lang="en-US" sz="1400" dirty="0" err="1">
                <a:solidFill>
                  <a:srgbClr val="222222"/>
                </a:solidFill>
                <a:latin typeface="Merriweather Sans"/>
              </a:rPr>
              <a:t>Ghaderi</a:t>
            </a:r>
            <a:r>
              <a:rPr lang="en-US" sz="1400" dirty="0">
                <a:solidFill>
                  <a:srgbClr val="222222"/>
                </a:solidFill>
                <a:latin typeface="Merriweather Sans"/>
              </a:rPr>
              <a:t>-Azad, E. </a:t>
            </a:r>
            <a:r>
              <a:rPr lang="en-US" sz="1400" i="1" dirty="0">
                <a:solidFill>
                  <a:srgbClr val="222222"/>
                </a:solidFill>
                <a:latin typeface="Merriweather Sans"/>
              </a:rPr>
              <a:t>et al.</a:t>
            </a:r>
            <a:r>
              <a:rPr lang="en-US" sz="1400" dirty="0">
                <a:solidFill>
                  <a:srgbClr val="222222"/>
                </a:solidFill>
                <a:latin typeface="Merriweather Sans"/>
              </a:rPr>
              <a:t> Retracted papers by Iranian authors: causes, journals, time lags, affiliations, collaborations. </a:t>
            </a:r>
            <a:r>
              <a:rPr lang="en-US" sz="1400" i="1" dirty="0" err="1">
                <a:solidFill>
                  <a:srgbClr val="222222"/>
                </a:solidFill>
                <a:latin typeface="Merriweather Sans"/>
              </a:rPr>
              <a:t>Scientometrics</a:t>
            </a:r>
            <a:r>
              <a:rPr lang="en-US" sz="1400" dirty="0">
                <a:solidFill>
                  <a:srgbClr val="222222"/>
                </a:solidFill>
                <a:latin typeface="Merriweather Sans"/>
              </a:rPr>
              <a:t> </a:t>
            </a:r>
            <a:r>
              <a:rPr lang="en-US" sz="1400" b="1" dirty="0">
                <a:solidFill>
                  <a:srgbClr val="222222"/>
                </a:solidFill>
                <a:latin typeface="Merriweather Sans"/>
              </a:rPr>
              <a:t>126</a:t>
            </a:r>
            <a:r>
              <a:rPr lang="en-US" sz="1400" dirty="0">
                <a:solidFill>
                  <a:srgbClr val="222222"/>
                </a:solidFill>
                <a:latin typeface="Merriweather Sans"/>
              </a:rPr>
              <a:t>, 7351–7371 (2021).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" y="31871"/>
            <a:ext cx="8747760" cy="5821518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0728355" y="588972"/>
            <a:ext cx="131275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آمار و شواهد جهانی و مصداق‌ها</a:t>
            </a:r>
          </a:p>
        </p:txBody>
      </p:sp>
    </p:spTree>
    <p:extLst>
      <p:ext uri="{BB962C8B-B14F-4D97-AF65-F5344CB8AC3E}">
        <p14:creationId xmlns:p14="http://schemas.microsoft.com/office/powerpoint/2010/main" val="2713109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C1182D-0572-47E4-C64F-C5A0D7D9E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524" y="446102"/>
            <a:ext cx="6442951" cy="532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70978E-04F7-35C0-41F3-864E26C7278F}"/>
              </a:ext>
            </a:extLst>
          </p:cNvPr>
          <p:cNvSpPr txBox="1"/>
          <p:nvPr/>
        </p:nvSpPr>
        <p:spPr>
          <a:xfrm>
            <a:off x="3079750" y="2644319"/>
            <a:ext cx="6032500" cy="920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>
              <a:lnSpc>
                <a:spcPct val="200000"/>
              </a:lnSpc>
            </a:pPr>
            <a:r>
              <a:rPr lang="en-US" altLang="en-US" sz="3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Cases and Consequences</a:t>
            </a:r>
          </a:p>
        </p:txBody>
      </p:sp>
    </p:spTree>
    <p:extLst>
      <p:ext uri="{BB962C8B-B14F-4D97-AF65-F5344CB8AC3E}">
        <p14:creationId xmlns:p14="http://schemas.microsoft.com/office/powerpoint/2010/main" val="518085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B8129D5-817B-7E96-89C1-0CEF30C1B558}"/>
              </a:ext>
            </a:extLst>
          </p:cNvPr>
          <p:cNvSpPr txBox="1"/>
          <p:nvPr/>
        </p:nvSpPr>
        <p:spPr>
          <a:xfrm>
            <a:off x="494798" y="738136"/>
            <a:ext cx="10912642" cy="5081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Case: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trusted author submitted a commissioned clinical review.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Reviewer’s AI detector flagged it as AI-generated.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 admitted using AI and offered to rewrite.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Past works by the same author showed mixed AI detection results.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Both detectors confirmed AI use in the current article.</a:t>
            </a:r>
          </a:p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Questions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the current paper be rejected?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the author be allowed to resubmit a new version?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there a threshold or usage pattern where some markers of AI is acceptable?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9C558B-E6AA-3D30-0287-63160C683A84}"/>
              </a:ext>
            </a:extLst>
          </p:cNvPr>
          <p:cNvSpPr txBox="1"/>
          <p:nvPr/>
        </p:nvSpPr>
        <p:spPr>
          <a:xfrm>
            <a:off x="2625891" y="259320"/>
            <a:ext cx="6650457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>
                <a:solidFill>
                  <a:srgbClr val="343F3E"/>
                </a:solidFill>
                <a:latin typeface="Noto Sans Display"/>
              </a:rPr>
              <a:t>Handling an article produced by AI</a:t>
            </a:r>
          </a:p>
        </p:txBody>
      </p:sp>
    </p:spTree>
    <p:extLst>
      <p:ext uri="{BB962C8B-B14F-4D97-AF65-F5344CB8AC3E}">
        <p14:creationId xmlns:p14="http://schemas.microsoft.com/office/powerpoint/2010/main" val="1819167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13BCAB-80EC-F168-0471-0B0546457703}"/>
              </a:ext>
            </a:extLst>
          </p:cNvPr>
          <p:cNvSpPr txBox="1"/>
          <p:nvPr/>
        </p:nvSpPr>
        <p:spPr>
          <a:xfrm>
            <a:off x="288757" y="214690"/>
            <a:ext cx="11285621" cy="5943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COPE Council Advice:</a:t>
            </a:r>
          </a:p>
          <a:p>
            <a:pPr>
              <a:lnSpc>
                <a:spcPct val="150000"/>
              </a:lnSpc>
            </a:pP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Decision criteria: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Refer to Journal policy.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Author accountability for content.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Author’s track record should not influence the decision.</a:t>
            </a:r>
          </a:p>
          <a:p>
            <a:pPr lvl="1">
              <a:lnSpc>
                <a:spcPct val="150000"/>
              </a:lnSpc>
            </a:pPr>
            <a:endParaRPr lang="en-US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Educational approach possible: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If using AI hurts the article’s quality or breaks the journal’s rules, the editor can reject it.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Allow transparent resubmission or rewrite.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AI detectors unreliable- avoid threshold-based decisions.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Transparency &amp; responsibility more important than detection scores.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27D43B-55D2-AE6E-F72F-4256ABAC8C2C}"/>
              </a:ext>
            </a:extLst>
          </p:cNvPr>
          <p:cNvSpPr txBox="1"/>
          <p:nvPr/>
        </p:nvSpPr>
        <p:spPr>
          <a:xfrm>
            <a:off x="5931568" y="1007892"/>
            <a:ext cx="5654843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/>
              <a:t>Refer to </a:t>
            </a:r>
            <a:r>
              <a:rPr lang="en-US" sz="3200" b="1" dirty="0">
                <a:solidFill>
                  <a:srgbClr val="0070C0"/>
                </a:solidFill>
              </a:rPr>
              <a:t>journal’s AI policy</a:t>
            </a:r>
            <a:r>
              <a:rPr lang="en-US" sz="3200" b="1" dirty="0"/>
              <a:t>: clarity and consistency.</a:t>
            </a:r>
          </a:p>
        </p:txBody>
      </p:sp>
    </p:spTree>
    <p:extLst>
      <p:ext uri="{BB962C8B-B14F-4D97-AF65-F5344CB8AC3E}">
        <p14:creationId xmlns:p14="http://schemas.microsoft.com/office/powerpoint/2010/main" val="41722185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B8C4D3-D862-B6AA-4309-F88ED3CA5E41}"/>
              </a:ext>
            </a:extLst>
          </p:cNvPr>
          <p:cNvSpPr txBox="1"/>
          <p:nvPr/>
        </p:nvSpPr>
        <p:spPr>
          <a:xfrm>
            <a:off x="1845844" y="221350"/>
            <a:ext cx="850031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fontAlgn="base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ague_gothicregular"/>
              </a:rPr>
              <a:t>Duplicate submission and request for withdrawal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6B387-E928-333D-8052-BD5F1908F1DB}"/>
              </a:ext>
            </a:extLst>
          </p:cNvPr>
          <p:cNvSpPr txBox="1"/>
          <p:nvPr/>
        </p:nvSpPr>
        <p:spPr>
          <a:xfrm>
            <a:off x="673767" y="6450743"/>
            <a:ext cx="46418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1400" spc="40" dirty="0">
                <a:latin typeface="Arial Narrow" panose="020B0606020202030204" pitchFamily="34" charset="0"/>
                <a:ea typeface="Times New Roman" panose="02020603050405020304" pitchFamily="18" charset="0"/>
              </a:rPr>
              <a:t>https://publicationethics.org/case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891DF5-44ED-00B2-CCA3-EE3A1155EB36}"/>
              </a:ext>
            </a:extLst>
          </p:cNvPr>
          <p:cNvSpPr txBox="1"/>
          <p:nvPr/>
        </p:nvSpPr>
        <p:spPr>
          <a:xfrm>
            <a:off x="673767" y="1228642"/>
            <a:ext cx="11057021" cy="2795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paper was submitted to journal A and received a ‘revision’ decision. At some point following this decision, the authors emailed the journal to request withdrawal, citing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inconsistencies in their data and subsequent conclusions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search of the literature showed that the same paper (with the same authors)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published in journal B the day before the withdrawal request.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E0C6B-0ABE-EE66-DAFF-FCD8F21D59D6}"/>
              </a:ext>
            </a:extLst>
          </p:cNvPr>
          <p:cNvSpPr txBox="1"/>
          <p:nvPr/>
        </p:nvSpPr>
        <p:spPr>
          <a:xfrm>
            <a:off x="703511" y="4284859"/>
            <a:ext cx="9224211" cy="1499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600" b="1" i="1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Questions:</a:t>
            </a:r>
            <a:endParaRPr lang="en-US" sz="1600" dirty="0">
              <a:solidFill>
                <a:srgbClr val="4A4A4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600" b="1" dirty="0"/>
              <a:t>Should journal B retract the paper on these grounds?</a:t>
            </a:r>
          </a:p>
          <a:p>
            <a:pPr>
              <a:lnSpc>
                <a:spcPct val="200000"/>
              </a:lnSpc>
            </a:pPr>
            <a:r>
              <a:rPr lang="en-US" sz="1600" b="1" dirty="0"/>
              <a:t>What happens if journal B does not receive a response from the authors or their institution?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54A52-8A63-B10D-DBFE-194102EC2ACD}"/>
              </a:ext>
            </a:extLst>
          </p:cNvPr>
          <p:cNvSpPr txBox="1"/>
          <p:nvPr/>
        </p:nvSpPr>
        <p:spPr>
          <a:xfrm>
            <a:off x="8085219" y="4024600"/>
            <a:ext cx="392630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</a:rPr>
              <a:t>Duplication submission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</a:rPr>
              <a:t>COPE retraction guidelines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FF0000"/>
                </a:solidFill>
              </a:rPr>
              <a:t>Flaws in the data or not?</a:t>
            </a:r>
          </a:p>
        </p:txBody>
      </p:sp>
    </p:spTree>
    <p:extLst>
      <p:ext uri="{BB962C8B-B14F-4D97-AF65-F5344CB8AC3E}">
        <p14:creationId xmlns:p14="http://schemas.microsoft.com/office/powerpoint/2010/main" val="12788976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276" y="1473798"/>
            <a:ext cx="6215663" cy="526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B5B104-3388-1D3E-FCE2-CECD336D83D5}"/>
              </a:ext>
            </a:extLst>
          </p:cNvPr>
          <p:cNvSpPr txBox="1"/>
          <p:nvPr/>
        </p:nvSpPr>
        <p:spPr>
          <a:xfrm>
            <a:off x="1319970" y="472913"/>
            <a:ext cx="894848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 science papers can have lasting effects.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BE0EDA-BBE8-9B6B-82D1-F757EEF482B9}"/>
              </a:ext>
            </a:extLst>
          </p:cNvPr>
          <p:cNvSpPr txBox="1"/>
          <p:nvPr/>
        </p:nvSpPr>
        <p:spPr>
          <a:xfrm>
            <a:off x="383045" y="2072143"/>
            <a:ext cx="50318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en-US" sz="2000" dirty="0" err="1">
                <a:cs typeface="B Nazanin" panose="00000400000000000000" pitchFamily="2" charset="-78"/>
              </a:rPr>
              <a:t>یواخیم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en-US" sz="2000" dirty="0" err="1">
                <a:cs typeface="B Nazanin" panose="00000400000000000000" pitchFamily="2" charset="-78"/>
              </a:rPr>
              <a:t>بولت</a:t>
            </a:r>
            <a:r>
              <a:rPr lang="en-US" sz="2000" dirty="0">
                <a:cs typeface="B Nazanin" panose="00000400000000000000" pitchFamily="2" charset="-78"/>
              </a:rPr>
              <a:t>، </a:t>
            </a:r>
            <a:r>
              <a:rPr lang="fa-IR" sz="2000" dirty="0">
                <a:cs typeface="B Nazanin" panose="00000400000000000000" pitchFamily="2" charset="-78"/>
              </a:rPr>
              <a:t>متخصص بیهوشی آلمانی که </a:t>
            </a:r>
            <a:r>
              <a:rPr lang="en-US" sz="2000" dirty="0" err="1">
                <a:cs typeface="B Nazanin" panose="00000400000000000000" pitchFamily="2" charset="-78"/>
              </a:rPr>
              <a:t>بیش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fa-IR" sz="2000" dirty="0">
                <a:cs typeface="B Nazanin" panose="00000400000000000000" pitchFamily="2" charset="-78"/>
              </a:rPr>
              <a:t>از 200 مقاله سلب اعتبار دارد. </a:t>
            </a:r>
            <a:endParaRPr lang="en-US" sz="2000" dirty="0">
              <a:cs typeface="B Nazanin" panose="00000400000000000000" pitchFamily="2" charset="-78"/>
            </a:endParaRPr>
          </a:p>
          <a:p>
            <a:pPr algn="just" rtl="1"/>
            <a:endParaRPr lang="en-US" sz="2000" dirty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en-US" sz="2000" dirty="0" err="1">
                <a:cs typeface="B Nazanin" panose="00000400000000000000" pitchFamily="2" charset="-78"/>
              </a:rPr>
              <a:t>تحقیقات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en-US" sz="2000" dirty="0" err="1">
                <a:cs typeface="B Nazanin" panose="00000400000000000000" pitchFamily="2" charset="-78"/>
              </a:rPr>
              <a:t>جعلی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en-US" sz="2000" dirty="0" err="1">
                <a:cs typeface="B Nazanin" panose="00000400000000000000" pitchFamily="2" charset="-78"/>
              </a:rPr>
              <a:t>بولت</a:t>
            </a:r>
            <a:r>
              <a:rPr lang="fa-IR" sz="2000" dirty="0">
                <a:cs typeface="B Nazanin" panose="00000400000000000000" pitchFamily="2" charset="-78"/>
              </a:rPr>
              <a:t>، </a:t>
            </a:r>
            <a:r>
              <a:rPr lang="en-US" sz="2000" dirty="0" err="1">
                <a:cs typeface="B Nazanin" panose="00000400000000000000" pitchFamily="2" charset="-78"/>
              </a:rPr>
              <a:t>آسیب‌های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en-US" sz="2000" dirty="0" err="1">
                <a:cs typeface="B Nazanin" panose="00000400000000000000" pitchFamily="2" charset="-78"/>
              </a:rPr>
              <a:t>احتمالی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en-US" sz="2000" dirty="0" err="1">
                <a:cs typeface="B Nazanin" panose="00000400000000000000" pitchFamily="2" charset="-78"/>
              </a:rPr>
              <a:t>به</a:t>
            </a:r>
            <a:r>
              <a:rPr lang="en-US" sz="2000" dirty="0">
                <a:cs typeface="B Nazanin" panose="00000400000000000000" pitchFamily="2" charset="-78"/>
              </a:rPr>
              <a:t> </a:t>
            </a:r>
            <a:r>
              <a:rPr lang="en-US" sz="2000" dirty="0" err="1">
                <a:cs typeface="B Nazanin" panose="00000400000000000000" pitchFamily="2" charset="-78"/>
              </a:rPr>
              <a:t>بیماران</a:t>
            </a:r>
            <a:r>
              <a:rPr lang="fa-IR" sz="2000" dirty="0">
                <a:cs typeface="B Nazanin" panose="00000400000000000000" pitchFamily="2" charset="-78"/>
              </a:rPr>
              <a:t> وارد کرده است.</a:t>
            </a:r>
            <a:endParaRPr lang="en-US" sz="2000" dirty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endParaRPr lang="fa-IR" sz="2000" dirty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endParaRPr lang="en-US" sz="20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6273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E25AA0-FA91-4EEC-8B90-0E5C892C20CF}"/>
              </a:ext>
            </a:extLst>
          </p:cNvPr>
          <p:cNvSpPr txBox="1"/>
          <p:nvPr/>
        </p:nvSpPr>
        <p:spPr>
          <a:xfrm>
            <a:off x="2729346" y="990845"/>
            <a:ext cx="6594933" cy="1095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endParaRPr lang="fa-IR" sz="1500" dirty="0">
              <a:cs typeface="B Mitra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1500" dirty="0">
                <a:cs typeface="B Mitra" panose="00000400000000000000" pitchFamily="2" charset="-78"/>
              </a:rPr>
              <a:t> </a:t>
            </a:r>
          </a:p>
          <a:p>
            <a:pPr algn="r">
              <a:lnSpc>
                <a:spcPct val="150000"/>
              </a:lnSpc>
            </a:pPr>
            <a:endParaRPr lang="en-US" sz="1500" dirty="0">
              <a:cs typeface="B Mitra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4AE08-9D9C-2A3F-FE83-7CAFB09AC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04" y="309424"/>
            <a:ext cx="6922910" cy="55577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337661" y="529180"/>
            <a:ext cx="3324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b="1" dirty="0">
                <a:cs typeface="B Nazanin" panose="00000400000000000000" pitchFamily="2" charset="-78"/>
              </a:rPr>
              <a:t>مطالعات بالینی بدون تائیدیه </a:t>
            </a:r>
            <a:r>
              <a:rPr lang="en-US" sz="2400" b="1" dirty="0">
                <a:cs typeface="B Nazanin" panose="00000400000000000000" pitchFamily="2" charset="-78"/>
              </a:rPr>
              <a:t>IRB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51531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52F513-EE2A-4A50-B28B-3E9E8ACE3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57" y="1090466"/>
            <a:ext cx="9511768" cy="55935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28355" y="588972"/>
            <a:ext cx="131275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>
                <a:cs typeface="B Titr" panose="00000700000000000000" pitchFamily="2" charset="-78"/>
              </a:rPr>
              <a:t>آمار و شواهد جهانی و مصداق‌ها</a:t>
            </a:r>
          </a:p>
        </p:txBody>
      </p:sp>
      <p:sp>
        <p:nvSpPr>
          <p:cNvPr id="2" name="Rectangle 1"/>
          <p:cNvSpPr/>
          <p:nvPr/>
        </p:nvSpPr>
        <p:spPr>
          <a:xfrm>
            <a:off x="386281" y="335474"/>
            <a:ext cx="7563620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en-US" sz="2000" b="1" dirty="0">
                <a:solidFill>
                  <a:srgbClr val="333333"/>
                </a:solidFill>
                <a:latin typeface="Noto Serif" panose="02020600060500020200" pitchFamily="18" charset="0"/>
              </a:rPr>
              <a:t>Plagiarism guideline paper retracted for…plagiarism!</a:t>
            </a:r>
            <a:endParaRPr lang="en-US" sz="2000" b="1" i="0" dirty="0">
              <a:solidFill>
                <a:srgbClr val="333333"/>
              </a:solidFill>
              <a:effectLst/>
              <a:latin typeface="Noto Serif" panose="020206000605000202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7078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308" y="964869"/>
            <a:ext cx="11491383" cy="262232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Hans-Ulrich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Wittchen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one of Germany's top psychologists and an expert in treating anxiety and phobias,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 articles, nearly 70,000 citations.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until 2017, he led a psychology research institute at the Dresden University of Technology (TU Dresden).</a:t>
            </a: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Yet his reputation is under fire after an investigation into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his studies found evidence of manipulation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—and elaborate efforts to cover up the misdeed.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907" y="3700926"/>
            <a:ext cx="4371675" cy="24961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2729" y="6503356"/>
            <a:ext cx="82711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.org/content/article/top-german-psychologist-fabricated-data-investigation-finds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5A954C-D660-8FCA-8C42-C729F891AB19}"/>
              </a:ext>
            </a:extLst>
          </p:cNvPr>
          <p:cNvSpPr txBox="1"/>
          <p:nvPr/>
        </p:nvSpPr>
        <p:spPr>
          <a:xfrm>
            <a:off x="1511549" y="209360"/>
            <a:ext cx="8671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EE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 German psychologist fabricated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AB2F3-4E19-D1CF-C732-0C5DDDE1BC56}"/>
              </a:ext>
            </a:extLst>
          </p:cNvPr>
          <p:cNvSpPr txBox="1"/>
          <p:nvPr/>
        </p:nvSpPr>
        <p:spPr>
          <a:xfrm>
            <a:off x="457199" y="4007183"/>
            <a:ext cx="6821906" cy="18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Wittchen</a:t>
            </a:r>
            <a:r>
              <a:rPr lang="en-US" sz="20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told </a:t>
            </a:r>
            <a:r>
              <a:rPr lang="en-US" sz="20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sz="20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he would not answer detailed questions “because they are the issue of legal proceedings.” But he denies any wrongdoing and says the study in question was “scientifically correct.”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8351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137" y="349791"/>
            <a:ext cx="11153274" cy="1131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sz="2400" b="1" i="0" dirty="0">
                <a:solidFill>
                  <a:srgbClr val="333333"/>
                </a:solidFill>
                <a:effectLst/>
                <a:latin typeface="Noto Serif" panose="02020600060500020200" pitchFamily="18" charset="0"/>
              </a:rPr>
              <a:t>How do retractions impact researchers’ career paths and collaborations?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B96B5B-8A80-B85D-E07E-EC80C59AB2B7}"/>
              </a:ext>
            </a:extLst>
          </p:cNvPr>
          <p:cNvSpPr txBox="1"/>
          <p:nvPr/>
        </p:nvSpPr>
        <p:spPr>
          <a:xfrm>
            <a:off x="585741" y="2049571"/>
            <a:ext cx="10687848" cy="33585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0" i="0" dirty="0">
                <a:effectLst/>
                <a:latin typeface="-apple-system"/>
              </a:rPr>
              <a:t>A recent study by Shahan Ali Memon, Kinga </a:t>
            </a:r>
            <a:r>
              <a:rPr lang="en-US" sz="2400" b="0" i="0" dirty="0" err="1">
                <a:effectLst/>
                <a:latin typeface="-apple-system"/>
              </a:rPr>
              <a:t>Makovi</a:t>
            </a:r>
            <a:r>
              <a:rPr lang="en-US" sz="2400" b="0" i="0" dirty="0">
                <a:effectLst/>
                <a:latin typeface="-apple-system"/>
              </a:rPr>
              <a:t>, and </a:t>
            </a:r>
            <a:r>
              <a:rPr lang="en-US" sz="2400" b="0" i="0" dirty="0" err="1">
                <a:effectLst/>
                <a:latin typeface="-apple-system"/>
              </a:rPr>
              <a:t>Bedoor</a:t>
            </a:r>
            <a:r>
              <a:rPr lang="en-US" sz="2400" b="0" i="0" dirty="0">
                <a:effectLst/>
                <a:latin typeface="-apple-system"/>
              </a:rPr>
              <a:t> </a:t>
            </a:r>
            <a:r>
              <a:rPr lang="en-US" sz="2400" b="0" i="0" dirty="0" err="1">
                <a:effectLst/>
                <a:latin typeface="-apple-system"/>
              </a:rPr>
              <a:t>AlShebli</a:t>
            </a:r>
            <a:r>
              <a:rPr lang="en-US" sz="2400" b="0" i="0" dirty="0">
                <a:effectLst/>
                <a:latin typeface="-apple-system"/>
              </a:rPr>
              <a:t>, titled “Characterizing the Effect of Retractions on Publishing Careers,” published in April 2025 in Nature Human Behavior, reveals some startling findings:</a:t>
            </a:r>
            <a:endParaRPr lang="fa-IR" sz="2400" b="0" i="0" dirty="0">
              <a:effectLst/>
              <a:latin typeface="-apple-system"/>
            </a:endParaRPr>
          </a:p>
          <a:p>
            <a:pPr algn="ctr">
              <a:lnSpc>
                <a:spcPct val="150000"/>
              </a:lnSpc>
            </a:pPr>
            <a:br>
              <a:rPr lang="en-US" sz="2400" b="1" i="0" dirty="0">
                <a:solidFill>
                  <a:srgbClr val="C00000"/>
                </a:solidFill>
                <a:effectLst/>
                <a:latin typeface="-apple-system"/>
              </a:rPr>
            </a:br>
            <a:r>
              <a:rPr lang="en-US" sz="2400" b="1" i="0" dirty="0">
                <a:solidFill>
                  <a:srgbClr val="C00000"/>
                </a:solidFill>
                <a:effectLst/>
                <a:latin typeface="-apple-system"/>
              </a:rPr>
              <a:t>Approximately 46% of authors tend to leave their publishing careers around the time of a retraction.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08C7DC-612F-31DF-D1E0-232207A9BFF4}"/>
              </a:ext>
            </a:extLst>
          </p:cNvPr>
          <p:cNvSpPr/>
          <p:nvPr/>
        </p:nvSpPr>
        <p:spPr>
          <a:xfrm>
            <a:off x="9875521" y="220700"/>
            <a:ext cx="206905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dirty="0">
                <a:cs typeface="B Titr" panose="00000700000000000000" pitchFamily="2" charset="-78"/>
              </a:rPr>
              <a:t>پیامدهای سلب اعتبار</a:t>
            </a:r>
          </a:p>
        </p:txBody>
      </p:sp>
    </p:spTree>
    <p:extLst>
      <p:ext uri="{BB962C8B-B14F-4D97-AF65-F5344CB8AC3E}">
        <p14:creationId xmlns:p14="http://schemas.microsoft.com/office/powerpoint/2010/main" val="3041234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18325" y="688362"/>
            <a:ext cx="2180037" cy="14773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2400" dirty="0">
                <a:cs typeface="B Titr" panose="00000700000000000000" pitchFamily="2" charset="-78"/>
              </a:rPr>
              <a:t>پیامدهای سلب اعتبار</a:t>
            </a:r>
          </a:p>
        </p:txBody>
      </p:sp>
      <p:sp>
        <p:nvSpPr>
          <p:cNvPr id="3" name="Rectangle 2"/>
          <p:cNvSpPr/>
          <p:nvPr/>
        </p:nvSpPr>
        <p:spPr>
          <a:xfrm>
            <a:off x="279698" y="519229"/>
            <a:ext cx="8438492" cy="6338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آسیب به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شهرت</a:t>
            </a:r>
            <a:r>
              <a:rPr lang="fa-IR" sz="2800" b="1" dirty="0">
                <a:cs typeface="B Nazanin" panose="00000400000000000000" pitchFamily="2" charset="-78"/>
              </a:rPr>
              <a:t> علمی و اعتبار؛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عدم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 ارتقای </a:t>
            </a:r>
            <a:r>
              <a:rPr lang="fa-IR" sz="2800" b="1" dirty="0">
                <a:cs typeface="B Nazanin" panose="00000400000000000000" pitchFamily="2" charset="-78"/>
              </a:rPr>
              <a:t>فرد در موعد مشخص؛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کاهش فرصت‌های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شغلی</a:t>
            </a:r>
            <a:r>
              <a:rPr lang="fa-IR" sz="2800" b="1" dirty="0">
                <a:cs typeface="B Nazanin" panose="00000400000000000000" pitchFamily="2" charset="-78"/>
              </a:rPr>
              <a:t> و پژوهشی؛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مجازات‌های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مالی</a:t>
            </a:r>
            <a:r>
              <a:rPr lang="fa-IR" sz="2800" b="1" dirty="0">
                <a:cs typeface="B Nazanin" panose="00000400000000000000" pitchFamily="2" charset="-78"/>
              </a:rPr>
              <a:t> و درج در پرونده؛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تحریم</a:t>
            </a:r>
            <a:r>
              <a:rPr lang="fa-IR" sz="2800" b="1" dirty="0">
                <a:cs typeface="B Nazanin" panose="00000400000000000000" pitchFamily="2" charset="-78"/>
              </a:rPr>
              <a:t> نویسنده از سوی مجلات علمی؛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باز پس گیری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امتیازات</a:t>
            </a:r>
            <a:r>
              <a:rPr lang="fa-IR" sz="2800" b="1" dirty="0">
                <a:cs typeface="B Nazanin" panose="00000400000000000000" pitchFamily="2" charset="-78"/>
              </a:rPr>
              <a:t> گرفته شده از آن اثر علمی؛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عدم تخصیص یا کاهش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حمایت‌های</a:t>
            </a:r>
            <a:r>
              <a:rPr lang="fa-IR" sz="2800" b="1" dirty="0">
                <a:cs typeface="B Nazanin" panose="00000400000000000000" pitchFamily="2" charset="-78"/>
              </a:rPr>
              <a:t> مالی؛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افزایش </a:t>
            </a:r>
            <a:r>
              <a:rPr lang="fa-IR" sz="2800" b="1" dirty="0">
                <a:solidFill>
                  <a:srgbClr val="C00000"/>
                </a:solidFill>
                <a:cs typeface="B Nazanin" panose="00000400000000000000" pitchFamily="2" charset="-78"/>
              </a:rPr>
              <a:t>نظارت</a:t>
            </a:r>
            <a:r>
              <a:rPr lang="fa-IR" sz="2800" b="1" dirty="0">
                <a:cs typeface="B Nazanin" panose="00000400000000000000" pitchFamily="2" charset="-78"/>
              </a:rPr>
              <a:t> بیرونی؛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b="1" dirty="0">
                <a:cs typeface="B Nazanin" panose="00000400000000000000" pitchFamily="2" charset="-78"/>
              </a:rPr>
              <a:t>و....</a:t>
            </a:r>
          </a:p>
          <a:p>
            <a:pPr marL="342900" indent="-342900" algn="r" rtl="1">
              <a:lnSpc>
                <a:spcPct val="150000"/>
              </a:lnSpc>
              <a:buFont typeface="+mj-lt"/>
              <a:buAutoNum type="arabicPeriod"/>
            </a:pPr>
            <a:endParaRPr lang="en-US" b="1" dirty="0">
              <a:cs typeface="B Nazanin" panose="00000400000000000000" pitchFamily="2" charset="-78"/>
            </a:endParaRP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9216215" y="839232"/>
            <a:ext cx="0" cy="5389446"/>
          </a:xfrm>
          <a:prstGeom prst="line">
            <a:avLst/>
          </a:prstGeom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6229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830" y="578315"/>
            <a:ext cx="9315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2000" b="1" dirty="0">
                <a:solidFill>
                  <a:srgbClr val="333333"/>
                </a:solidFill>
                <a:latin typeface="Noto Serif" panose="02020600060500020200" pitchFamily="18" charset="0"/>
              </a:rPr>
              <a:t>Elsevier removes journal from Scopus after Retraction Watch inquiry</a:t>
            </a:r>
            <a:endParaRPr lang="en-US" sz="2000" b="1" i="0" dirty="0">
              <a:solidFill>
                <a:srgbClr val="333333"/>
              </a:solidFill>
              <a:effectLst/>
              <a:latin typeface="Noto Serif" panose="02020600060500020200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63" y="1693771"/>
            <a:ext cx="2574813" cy="8850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84822" y="2478505"/>
            <a:ext cx="6991868" cy="391081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Some of these tools help publishers to </a:t>
            </a:r>
            <a:r>
              <a:rPr lang="en-US" sz="2400" dirty="0">
                <a:hlinkClick r:id="rId4"/>
              </a:rPr>
              <a:t>identify red flags in submissions</a:t>
            </a:r>
            <a:r>
              <a:rPr lang="en-US" sz="2400" dirty="0"/>
              <a:t> , such as whether authors of a manuscript — or, in some cases, their affiliated institutions — </a:t>
            </a:r>
            <a:r>
              <a:rPr lang="en-US" sz="2400" dirty="0">
                <a:solidFill>
                  <a:srgbClr val="FF0000"/>
                </a:solidFill>
              </a:rPr>
              <a:t>have previously had misconduct-associated retractions </a:t>
            </a:r>
            <a:r>
              <a:rPr lang="en-US" sz="2400" dirty="0"/>
              <a:t>(such tools ignore the minority of retractions issued through honest error). </a:t>
            </a:r>
            <a:r>
              <a:rPr lang="en-US" sz="2400" dirty="0">
                <a:solidFill>
                  <a:srgbClr val="FF0000"/>
                </a:solidFill>
              </a:rPr>
              <a:t>Another red flag is whether a paper heavily cites already-retracted work.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5448" y="4009556"/>
            <a:ext cx="361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222222"/>
                </a:solidFill>
                <a:latin typeface="Harding"/>
              </a:rPr>
              <a:t>Why retractions data could be a powerful tool for cleaning up science?</a:t>
            </a:r>
            <a:endParaRPr lang="en-US" sz="2400" b="1" i="0" dirty="0">
              <a:solidFill>
                <a:srgbClr val="222222"/>
              </a:solidFill>
              <a:effectLst/>
              <a:latin typeface="Harding"/>
            </a:endParaRPr>
          </a:p>
        </p:txBody>
      </p:sp>
      <p:sp>
        <p:nvSpPr>
          <p:cNvPr id="9" name="Down Arrow 8"/>
          <p:cNvSpPr/>
          <p:nvPr/>
        </p:nvSpPr>
        <p:spPr>
          <a:xfrm rot="16200000">
            <a:off x="3882868" y="4094713"/>
            <a:ext cx="872358" cy="10300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769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9C967A-1A7D-1CE8-168B-24D62C1B30DA}"/>
              </a:ext>
            </a:extLst>
          </p:cNvPr>
          <p:cNvSpPr txBox="1"/>
          <p:nvPr/>
        </p:nvSpPr>
        <p:spPr>
          <a:xfrm>
            <a:off x="3049003" y="296596"/>
            <a:ext cx="6093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Research Integrity Risk Index </a:t>
            </a:r>
            <a:r>
              <a:rPr lang="fa-IR" sz="3200" b="1" dirty="0"/>
              <a:t>)</a:t>
            </a:r>
            <a:r>
              <a:rPr lang="en-US" sz="3200" b="1" dirty="0"/>
              <a:t>RI²</a:t>
            </a:r>
            <a:r>
              <a:rPr lang="fa-IR" sz="3200" b="1" dirty="0"/>
              <a:t>(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D6228-3CD4-CA52-FDA0-9F76518B2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7" y="1038368"/>
            <a:ext cx="12079705" cy="432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069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0C878-2F17-6CDF-CA89-C52EA008D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9743893" y="987324"/>
            <a:ext cx="2448107" cy="8463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2800" dirty="0">
                <a:cs typeface="B Titr" panose="00000700000000000000" pitchFamily="2" charset="-78"/>
              </a:rPr>
              <a:t>اقدامات پیشگیرانه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9426" y="107401"/>
            <a:ext cx="4177747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راهبردهای فردی (</a:t>
            </a:r>
            <a:r>
              <a:rPr lang="fa-IR" sz="2800" b="1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پژوهشگران</a:t>
            </a:r>
            <a:r>
              <a:rPr lang="ar-SA" sz="2800" b="1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)</a:t>
            </a:r>
            <a:endParaRPr lang="en-US" sz="2800" kern="1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B Titr" panose="00000700000000000000" pitchFamily="2" charset="-78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0810374-034E-959D-87ED-5D20EB8BFD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7332044"/>
              </p:ext>
            </p:extLst>
          </p:nvPr>
        </p:nvGraphicFramePr>
        <p:xfrm>
          <a:off x="403283" y="1034715"/>
          <a:ext cx="9340610" cy="5944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574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4951E-D0D4-75D4-8972-0EDD92E14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7E0124-77B4-277E-B826-5AC4DEC49C79}"/>
              </a:ext>
            </a:extLst>
          </p:cNvPr>
          <p:cNvSpPr/>
          <p:nvPr/>
        </p:nvSpPr>
        <p:spPr>
          <a:xfrm>
            <a:off x="9743893" y="987324"/>
            <a:ext cx="2448107" cy="8463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2800" dirty="0">
                <a:cs typeface="B Titr" panose="00000700000000000000" pitchFamily="2" charset="-78"/>
              </a:rPr>
              <a:t>اقدامات پیشگیرانه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6031DA-AD18-553E-09EA-F548D7A96C1C}"/>
              </a:ext>
            </a:extLst>
          </p:cNvPr>
          <p:cNvSpPr/>
          <p:nvPr/>
        </p:nvSpPr>
        <p:spPr>
          <a:xfrm>
            <a:off x="2569426" y="107401"/>
            <a:ext cx="4177747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sz="2800" b="1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راهبردهای فردی (</a:t>
            </a:r>
            <a:r>
              <a:rPr lang="fa-IR" sz="2800" b="1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پژوهشگران</a:t>
            </a:r>
            <a:r>
              <a:rPr lang="ar-SA" sz="2800" b="1" kern="1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)</a:t>
            </a:r>
            <a:endParaRPr lang="en-US" sz="2800" kern="1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B Titr" panose="00000700000000000000" pitchFamily="2" charset="-78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D264E09-60D9-ACF5-5521-F2217CAB70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300689"/>
              </p:ext>
            </p:extLst>
          </p:nvPr>
        </p:nvGraphicFramePr>
        <p:xfrm>
          <a:off x="403283" y="818147"/>
          <a:ext cx="9340610" cy="6161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09243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1126" y="1431758"/>
            <a:ext cx="9225413" cy="5161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  <a:cs typeface="B Mitra" panose="00000400000000000000" pitchFamily="2" charset="-78"/>
              </a:rPr>
              <a:t>Keep track of your sources</a:t>
            </a:r>
            <a:endParaRPr lang="fa-IR" sz="2400" dirty="0">
              <a:latin typeface="+mj-lt"/>
              <a:cs typeface="B Mitra" panose="00000400000000000000" pitchFamily="2" charset="-78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  <a:cs typeface="B Mitra" panose="00000400000000000000" pitchFamily="2" charset="-78"/>
              </a:rPr>
              <a:t>Quote and paraphrase and </a:t>
            </a:r>
            <a:r>
              <a:rPr lang="en-US" sz="2400" b="1" dirty="0">
                <a:cs typeface="B Mitra" panose="00000400000000000000" pitchFamily="2" charset="-78"/>
              </a:rPr>
              <a:t>Cite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  <a:cs typeface="B Mitra" panose="00000400000000000000" pitchFamily="2" charset="-78"/>
              </a:rPr>
              <a:t>Cite the original source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</a:rPr>
              <a:t>Paraphrase and Cite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</a:rPr>
              <a:t>cite sources properly (APA, MLA, or Chicago)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</a:rPr>
              <a:t>Don't misinterpret or manipulate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latin typeface="+mj-lt"/>
              </a:rPr>
              <a:t>When using secondary sources, make sure those citations actually exist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rgbClr val="CC0066"/>
                </a:solidFill>
              </a:rPr>
              <a:t>Use a plagiarism checker</a:t>
            </a:r>
            <a:endParaRPr lang="en-US" sz="2400" b="1" dirty="0">
              <a:solidFill>
                <a:srgbClr val="CC0066"/>
              </a:solidFill>
              <a:latin typeface="+mj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b="1" dirty="0">
              <a:solidFill>
                <a:srgbClr val="2B2D38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DFD9D0-37B2-AB90-B196-893CA078EB0B}"/>
              </a:ext>
            </a:extLst>
          </p:cNvPr>
          <p:cNvSpPr txBox="1"/>
          <p:nvPr/>
        </p:nvSpPr>
        <p:spPr>
          <a:xfrm>
            <a:off x="1775460" y="569742"/>
            <a:ext cx="2081463" cy="655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Century Gothic" panose="020B0502020202020204" pitchFamily="34" charset="0"/>
              </a:rPr>
              <a:t>Some tips: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10556616" y="987324"/>
            <a:ext cx="163538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dirty="0">
                <a:cs typeface="B Titr" panose="00000700000000000000" pitchFamily="2" charset="-78"/>
              </a:rPr>
              <a:t>اقدامات پیشگیرانه</a:t>
            </a:r>
          </a:p>
        </p:txBody>
      </p:sp>
    </p:spTree>
    <p:extLst>
      <p:ext uri="{BB962C8B-B14F-4D97-AF65-F5344CB8AC3E}">
        <p14:creationId xmlns:p14="http://schemas.microsoft.com/office/powerpoint/2010/main" val="32785831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53" y="1090677"/>
            <a:ext cx="8087095" cy="55670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75040" y="323190"/>
            <a:ext cx="54457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+mj-lt"/>
              </a:rPr>
              <a:t>Plagiarism prevention checklist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10556616" y="987324"/>
            <a:ext cx="163538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dirty="0">
                <a:cs typeface="B Titr" panose="00000700000000000000" pitchFamily="2" charset="-78"/>
              </a:rPr>
              <a:t>اقدامات پیشگیرانه</a:t>
            </a:r>
          </a:p>
        </p:txBody>
      </p:sp>
    </p:spTree>
    <p:extLst>
      <p:ext uri="{BB962C8B-B14F-4D97-AF65-F5344CB8AC3E}">
        <p14:creationId xmlns:p14="http://schemas.microsoft.com/office/powerpoint/2010/main" val="11750111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1C0775-6867-48E1-A0CA-6C1C214E0423}"/>
              </a:ext>
            </a:extLst>
          </p:cNvPr>
          <p:cNvSpPr txBox="1"/>
          <p:nvPr/>
        </p:nvSpPr>
        <p:spPr>
          <a:xfrm>
            <a:off x="300789" y="849655"/>
            <a:ext cx="10467473" cy="5576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https://www.grammarly.com</a:t>
            </a:r>
            <a:endParaRPr lang="fa-I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https://www.ithenticate.com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https://www.duplichecker.com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https://plagiarismdetector.net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https://www.scanmyessay.com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https://www.copyscape.com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https://www.paperrater.com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https://copyleaks.com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http://plagiarisma.net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http://www.plagiarismchecker.com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https://www.quetext.com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https://www.plagscan.com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7689DD-E14C-ED87-D51F-95D799A9013D}"/>
              </a:ext>
            </a:extLst>
          </p:cNvPr>
          <p:cNvSpPr txBox="1"/>
          <p:nvPr/>
        </p:nvSpPr>
        <p:spPr>
          <a:xfrm>
            <a:off x="3759936" y="97714"/>
            <a:ext cx="5466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C0066"/>
                </a:solidFill>
              </a:rPr>
              <a:t>Plagiarism Checker Software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100EA8-A7EA-2F7C-15B8-32856CE3FF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221" y="857313"/>
            <a:ext cx="4493614" cy="29348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0D5325-C00A-3F59-AC69-63DDED15F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836" y="4028583"/>
            <a:ext cx="4868780" cy="29212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10556616" y="987324"/>
            <a:ext cx="163538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dirty="0">
                <a:cs typeface="B Titr" panose="00000700000000000000" pitchFamily="2" charset="-78"/>
              </a:rPr>
              <a:t>اقدامات پیشگیرانه</a:t>
            </a:r>
          </a:p>
        </p:txBody>
      </p:sp>
    </p:spTree>
    <p:extLst>
      <p:ext uri="{BB962C8B-B14F-4D97-AF65-F5344CB8AC3E}">
        <p14:creationId xmlns:p14="http://schemas.microsoft.com/office/powerpoint/2010/main" val="20180284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33D494-5D16-BBDB-4150-AB87FA509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7" y="1239253"/>
            <a:ext cx="11790165" cy="4557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952772-F655-F451-E6EC-4BB8A09AF7B4}"/>
              </a:ext>
            </a:extLst>
          </p:cNvPr>
          <p:cNvSpPr txBox="1"/>
          <p:nvPr/>
        </p:nvSpPr>
        <p:spPr>
          <a:xfrm>
            <a:off x="424112" y="6053572"/>
            <a:ext cx="6891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http://b.daneshlink.ir/Forms/Account/Login.aspx?ReturnUrl=%2f</a:t>
            </a:r>
          </a:p>
        </p:txBody>
      </p:sp>
    </p:spTree>
    <p:extLst>
      <p:ext uri="{BB962C8B-B14F-4D97-AF65-F5344CB8AC3E}">
        <p14:creationId xmlns:p14="http://schemas.microsoft.com/office/powerpoint/2010/main" val="20152073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75F217-AB92-498C-8BE0-0B7674802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41" y="1135118"/>
            <a:ext cx="10098462" cy="42146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10556616" y="987324"/>
            <a:ext cx="163538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dirty="0">
                <a:cs typeface="B Titr" panose="00000700000000000000" pitchFamily="2" charset="-78"/>
              </a:rPr>
              <a:t>اقدامات پیشگیرانه</a:t>
            </a:r>
          </a:p>
        </p:txBody>
      </p:sp>
    </p:spTree>
    <p:extLst>
      <p:ext uri="{BB962C8B-B14F-4D97-AF65-F5344CB8AC3E}">
        <p14:creationId xmlns:p14="http://schemas.microsoft.com/office/powerpoint/2010/main" val="26567184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88B188-0805-4596-91D5-609186FF9358}"/>
              </a:ext>
            </a:extLst>
          </p:cNvPr>
          <p:cNvSpPr txBox="1"/>
          <p:nvPr/>
        </p:nvSpPr>
        <p:spPr>
          <a:xfrm>
            <a:off x="4282704" y="449943"/>
            <a:ext cx="407897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/>
              <a:t>https://plagiarismdetector.net/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5CA4C1-0B3B-4FEF-8AC7-5954A7502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2" y="1629105"/>
            <a:ext cx="10523616" cy="46771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10556616" y="987324"/>
            <a:ext cx="1635384" cy="5770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dirty="0">
                <a:cs typeface="B Titr" panose="00000700000000000000" pitchFamily="2" charset="-78"/>
              </a:rPr>
              <a:t>اقدامات پیشگیرانه</a:t>
            </a:r>
          </a:p>
        </p:txBody>
      </p:sp>
    </p:spTree>
    <p:extLst>
      <p:ext uri="{BB962C8B-B14F-4D97-AF65-F5344CB8AC3E}">
        <p14:creationId xmlns:p14="http://schemas.microsoft.com/office/powerpoint/2010/main" val="191197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98218-F7CF-42F2-A362-644180A3B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00" y="999789"/>
            <a:ext cx="10787400" cy="51661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3F6F72-4ACA-405E-9672-F65690EF9B8B}"/>
              </a:ext>
            </a:extLst>
          </p:cNvPr>
          <p:cNvSpPr txBox="1"/>
          <p:nvPr/>
        </p:nvSpPr>
        <p:spPr>
          <a:xfrm>
            <a:off x="534860" y="6473815"/>
            <a:ext cx="66193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https://researcheracademy.elsevier.com/interactive-course/display/823/365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BD636D-97A7-4184-9C01-832D96438115}"/>
              </a:ext>
            </a:extLst>
          </p:cNvPr>
          <p:cNvSpPr txBox="1"/>
          <p:nvPr/>
        </p:nvSpPr>
        <p:spPr>
          <a:xfrm>
            <a:off x="4777170" y="230296"/>
            <a:ext cx="2842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dirty="0">
                <a:solidFill>
                  <a:srgbClr val="0070C0"/>
                </a:solidFill>
                <a:latin typeface="NexusSansPro"/>
              </a:rPr>
              <a:t>Authorship Policy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540F6-FB41-1E49-6B3C-8A2FF6FE98FD}"/>
              </a:ext>
            </a:extLst>
          </p:cNvPr>
          <p:cNvSpPr/>
          <p:nvPr/>
        </p:nvSpPr>
        <p:spPr>
          <a:xfrm>
            <a:off x="10393110" y="987324"/>
            <a:ext cx="1798890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2000" dirty="0">
                <a:cs typeface="B Titr" panose="00000700000000000000" pitchFamily="2" charset="-78"/>
              </a:rPr>
              <a:t>اقدامات پیشگیرانه</a:t>
            </a:r>
          </a:p>
        </p:txBody>
      </p:sp>
    </p:spTree>
    <p:extLst>
      <p:ext uri="{BB962C8B-B14F-4D97-AF65-F5344CB8AC3E}">
        <p14:creationId xmlns:p14="http://schemas.microsoft.com/office/powerpoint/2010/main" val="29214444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40624" y="203735"/>
            <a:ext cx="2290011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2400" dirty="0">
                <a:cs typeface="B Titr" panose="00000700000000000000" pitchFamily="2" charset="-78"/>
              </a:rPr>
              <a:t>کلام آخر!</a:t>
            </a:r>
          </a:p>
          <a:p>
            <a:pPr algn="ctr" rtl="1">
              <a:lnSpc>
                <a:spcPct val="200000"/>
              </a:lnSpc>
            </a:pPr>
            <a:r>
              <a:rPr lang="fa-IR" sz="2400" dirty="0">
                <a:cs typeface="B Titr" panose="00000700000000000000" pitchFamily="2" charset="-78"/>
              </a:rPr>
              <a:t>هوش مصنوعی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349949-E6BF-96CF-E749-B5AF96D92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61" y="203735"/>
            <a:ext cx="9280152" cy="42081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4D63B1-E828-9F0A-60A4-55031C53930F}"/>
              </a:ext>
            </a:extLst>
          </p:cNvPr>
          <p:cNvSpPr txBox="1"/>
          <p:nvPr/>
        </p:nvSpPr>
        <p:spPr>
          <a:xfrm>
            <a:off x="363661" y="4550206"/>
            <a:ext cx="10885865" cy="1694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Aigiarism is a word derived from concatenating two words:</a:t>
            </a:r>
            <a:r>
              <a:rPr lang="en-US" sz="2400" b="0" i="0" dirty="0">
                <a:solidFill>
                  <a:srgbClr val="C00000"/>
                </a:solidFill>
                <a:effectLst/>
                <a:latin typeface="Montserrat" panose="00000500000000000000" pitchFamily="2" charset="0"/>
              </a:rPr>
              <a:t> 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Montserrat" panose="00000500000000000000" pitchFamily="2" charset="0"/>
              </a:rPr>
              <a:t>“Artificial Intelligence (AI)” and “Plagiarism</a:t>
            </a:r>
            <a:r>
              <a:rPr lang="en-US" sz="2400" b="1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” 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Montserrat" panose="00000500000000000000" pitchFamily="2" charset="0"/>
              </a:rPr>
              <a:t>– hence, Aigiarism. In simple terms, aigiarism means plagiarizing using AI.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4920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727784-5F6C-664F-6C4F-B9CFDBBB4C25}"/>
              </a:ext>
            </a:extLst>
          </p:cNvPr>
          <p:cNvSpPr txBox="1"/>
          <p:nvPr/>
        </p:nvSpPr>
        <p:spPr>
          <a:xfrm>
            <a:off x="383342" y="499569"/>
            <a:ext cx="4572000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15000"/>
              </a:lnSpc>
              <a:spcAft>
                <a:spcPts val="750"/>
              </a:spcAft>
            </a:pP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References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1738" y="1500484"/>
            <a:ext cx="10436772" cy="538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Freijedo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-Farinas, F.,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Ruano-Ravina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A., Pérez-Ríos, M. 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 al.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Biomedical retractions due to misconduct in Europe: characterization and trends in the last 20 years. </a:t>
            </a:r>
            <a:r>
              <a:rPr lang="en-US" sz="1600" i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Scientometrics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129, 2867–2882 (2024). </a:t>
            </a: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https://doi.org/10.1007/s11192-024-04992-7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Ghorbi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A.,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Fazeli-Varzaneh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M.,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Ghaderi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-Azad, E. </a:t>
            </a:r>
            <a:r>
              <a:rPr lang="en-US" sz="1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 al.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Retracted papers by Iranian authors: causes, journals, time lags, affiliations, collaborations. </a:t>
            </a:r>
            <a:r>
              <a:rPr lang="en-US" sz="1600" i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Scientometrics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126, 7351–7371 (2021).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 retraction milestone: 200 for one author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https://retractionwatch.com/2024/05/22/a-retraction-milestone-200-for-one-author/#more-129263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Article Correction, Retraction and Removal Policy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https://www.elsevier.com/about/policies-and-standards/article-withdrawal#4-article-withdrawal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Authorship and responsibilities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https://researcheracademy.elsevier.com/interactive-course/display/823/365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600" dirty="0">
                <a:cs typeface="B Nazanin" panose="00000400000000000000" pitchFamily="2" charset="-78"/>
              </a:rPr>
              <a:t>عباسیان، زهره، رجب‌زاده عصارها، امیرحسین(1395). «سلب اعتبار» مقالات بعد از انتشار. بازیابی شده در تاریخ 11 آبان 1404 از : </a:t>
            </a:r>
            <a:r>
              <a:rPr lang="en-US" sz="1600" dirty="0">
                <a:cs typeface="B Nazanin" panose="00000400000000000000" pitchFamily="2" charset="-78"/>
                <a:hlinkClick r:id="rId6"/>
              </a:rPr>
              <a:t>https://www.samimnoor.ir/view/fa/ArticleView/47</a:t>
            </a:r>
            <a:endParaRPr lang="fa-IR" sz="1600" dirty="0"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a-IR" sz="16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قربی, علی, فهیمی فر, سپیده, &amp; نوروزی, علیرضا. (1402). تحلیل استنادی و دلایل سلب‌اعتبار آثار در کشورهای خاورمیانه. </a:t>
            </a:r>
            <a:r>
              <a:rPr lang="fa-IR" sz="1600" i="1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پژوهش نامه علم سنجی</a:t>
            </a:r>
            <a:r>
              <a:rPr lang="fa-IR" sz="16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, </a:t>
            </a:r>
            <a:r>
              <a:rPr lang="fa-IR" sz="1600" i="1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9</a:t>
            </a:r>
            <a:r>
              <a:rPr lang="fa-IR" sz="1600" dirty="0"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((شماره 1، بهار و تابستان )), 99-124</a:t>
            </a:r>
            <a:r>
              <a:rPr lang="fa-IR" sz="1600" dirty="0">
                <a:latin typeface="Calibri" panose="020F0502020204030204" pitchFamily="34" charset="0"/>
                <a:ea typeface="Calibri" panose="020F0502020204030204" pitchFamily="34" charset="0"/>
                <a:cs typeface="B Lotus" panose="00000700000000000000" pitchFamily="2" charset="-78"/>
              </a:rPr>
              <a:t>.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B Lotus" panose="00000700000000000000" pitchFamily="2" charset="-78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06522" y="184739"/>
            <a:ext cx="1696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2400" dirty="0">
                <a:cs typeface="B Titr" panose="00000700000000000000" pitchFamily="2" charset="-78"/>
              </a:rPr>
              <a:t>فهرست منابع</a:t>
            </a:r>
          </a:p>
        </p:txBody>
      </p:sp>
    </p:spTree>
    <p:extLst>
      <p:ext uri="{BB962C8B-B14F-4D97-AF65-F5344CB8AC3E}">
        <p14:creationId xmlns:p14="http://schemas.microsoft.com/office/powerpoint/2010/main" val="937966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5103" y="582670"/>
            <a:ext cx="10520855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5310" y="338111"/>
            <a:ext cx="9553903" cy="598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do retractions impact researchers’ career paths and collaborations?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https://retractionwatch.com/2025/05/12/retractions-impact-researchers-career-paths-and-collaborations/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to Avoid Plagiarism | Tips on Citing Sources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https://www.scribbr.com/plagiarism/how-to-avoid-plagiarism/</a:t>
            </a:r>
            <a:endParaRPr lang="en-US" sz="1400" u="sng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than 10,000 research papers were retracted in 2023 — a new record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https://www.nature.com/articles/d41586-023-03974-8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 Tutorial: Tips on Avoiding Plagiarism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https://www.niu.edu/academic-integrity/students/plagiarism/tips-on-avoiding.shtml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Retraction Watch Database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http://retractiondatabase.org/RetractionSearch.aspx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 German psychologist fabricated data, investigation finds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https://www.science.org/content/article/top-german-psychologist-fabricated-data-investigation-finds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What is </a:t>
            </a:r>
            <a:r>
              <a:rPr lang="en-US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Aigiarism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 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https://crossplag.com/what-is-aigiarism/</a:t>
            </a:r>
            <a:endParaRPr lang="en-US" sz="1400" u="sng" dirty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retractions data could be a powerful tool for cleaning up science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https://www.nature.com/articles/d41586-025-00509-1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can’t make this stuff up: Plagiarism guideline paper retracted for…plagiarism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https://retractionwatch.com/2015/04/01/you-cant-make-this-stuff-up-plagiarism-guideline-paper-retracted-for-plagiarism/</a:t>
            </a:r>
            <a:endParaRPr lang="en-US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179970" y="43822"/>
            <a:ext cx="1696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2400" dirty="0">
                <a:cs typeface="B Titr" panose="00000700000000000000" pitchFamily="2" charset="-78"/>
              </a:rPr>
              <a:t>فهرست منابع</a:t>
            </a:r>
          </a:p>
        </p:txBody>
      </p:sp>
    </p:spTree>
    <p:extLst>
      <p:ext uri="{BB962C8B-B14F-4D97-AF65-F5344CB8AC3E}">
        <p14:creationId xmlns:p14="http://schemas.microsoft.com/office/powerpoint/2010/main" val="28570224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602489" y="2034462"/>
            <a:ext cx="7343902" cy="2057400"/>
            <a:chOff x="0" y="0"/>
            <a:chExt cx="2901295" cy="812800"/>
          </a:xfrm>
          <a:solidFill>
            <a:schemeClr val="accent2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2901295" cy="812800"/>
            </a:xfrm>
            <a:custGeom>
              <a:avLst/>
              <a:gdLst/>
              <a:ahLst/>
              <a:cxnLst/>
              <a:rect l="l" t="t" r="r" b="b"/>
              <a:pathLst>
                <a:path w="2901295" h="812800">
                  <a:moveTo>
                    <a:pt x="0" y="0"/>
                  </a:moveTo>
                  <a:lnTo>
                    <a:pt x="2901295" y="0"/>
                  </a:lnTo>
                  <a:lnTo>
                    <a:pt x="2901295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901295" cy="85090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737479" y="4836595"/>
            <a:ext cx="4717039" cy="1035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Lato" panose="020F0502020204030203" pitchFamily="34" charset="0"/>
              </a:rPr>
              <a:t>You can find me at: Homaarshadi@gmail.com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77731" y="2309637"/>
            <a:ext cx="5636538" cy="951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2"/>
              </a:lnSpc>
              <a:spcBef>
                <a:spcPct val="0"/>
              </a:spcBef>
            </a:pPr>
            <a:r>
              <a:rPr lang="en-US" sz="5666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47621" y="3404525"/>
            <a:ext cx="4896757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  <a:spcBef>
                <a:spcPct val="0"/>
              </a:spcBef>
            </a:pPr>
            <a:r>
              <a:rPr lang="en-US" sz="2266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for your attention</a:t>
            </a:r>
          </a:p>
        </p:txBody>
      </p:sp>
      <p:sp>
        <p:nvSpPr>
          <p:cNvPr id="17" name="Freeform 17"/>
          <p:cNvSpPr/>
          <p:nvPr/>
        </p:nvSpPr>
        <p:spPr>
          <a:xfrm rot="5400000">
            <a:off x="853868" y="5470319"/>
            <a:ext cx="303978" cy="802607"/>
          </a:xfrm>
          <a:custGeom>
            <a:avLst/>
            <a:gdLst/>
            <a:ahLst/>
            <a:cxnLst/>
            <a:rect l="l" t="t" r="r" b="b"/>
            <a:pathLst>
              <a:path w="455966" h="1203911">
                <a:moveTo>
                  <a:pt x="0" y="0"/>
                </a:moveTo>
                <a:lnTo>
                  <a:pt x="455966" y="0"/>
                </a:lnTo>
                <a:lnTo>
                  <a:pt x="455966" y="1203910"/>
                </a:lnTo>
                <a:lnTo>
                  <a:pt x="0" y="1203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34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1707</TotalTime>
  <Words>2664</Words>
  <Application>Microsoft Office PowerPoint</Application>
  <PresentationFormat>Widescreen</PresentationFormat>
  <Paragraphs>310</Paragraphs>
  <Slides>53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81" baseType="lpstr">
      <vt:lpstr>-apple-system</vt:lpstr>
      <vt:lpstr>Arial</vt:lpstr>
      <vt:lpstr>Arial Narrow</vt:lpstr>
      <vt:lpstr>B Lotus</vt:lpstr>
      <vt:lpstr>B Mitra</vt:lpstr>
      <vt:lpstr>B Nazanin</vt:lpstr>
      <vt:lpstr>B Titr</vt:lpstr>
      <vt:lpstr>Calibri</vt:lpstr>
      <vt:lpstr>Century Gothic</vt:lpstr>
      <vt:lpstr>Harding</vt:lpstr>
      <vt:lpstr>Inter Bold</vt:lpstr>
      <vt:lpstr>Lato</vt:lpstr>
      <vt:lpstr>League Spartan</vt:lpstr>
      <vt:lpstr>league_gothicregular</vt:lpstr>
      <vt:lpstr>Merriweather Sans</vt:lpstr>
      <vt:lpstr>Montserrat</vt:lpstr>
      <vt:lpstr>NexusSansPro</vt:lpstr>
      <vt:lpstr>Noto Sans Display</vt:lpstr>
      <vt:lpstr>Noto Serif</vt:lpstr>
      <vt:lpstr>rtl-font</vt:lpstr>
      <vt:lpstr>Symbol</vt:lpstr>
      <vt:lpstr>Times New Roman</vt:lpstr>
      <vt:lpstr>Trebuchet MS</vt:lpstr>
      <vt:lpstr>Tw Cen MT</vt:lpstr>
      <vt:lpstr>Tw Cen MT Condensed</vt:lpstr>
      <vt:lpstr>Wingdings</vt:lpstr>
      <vt:lpstr>Wingdings 3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سلب اعتبار مقالات: علل، پیامدها و راهکارهای پیشگیرانه</dc:title>
  <dc:creator>user</dc:creator>
  <cp:lastModifiedBy>PC</cp:lastModifiedBy>
  <cp:revision>81</cp:revision>
  <dcterms:created xsi:type="dcterms:W3CDTF">2025-05-31T04:20:30Z</dcterms:created>
  <dcterms:modified xsi:type="dcterms:W3CDTF">2026-06-22T18:18:09Z</dcterms:modified>
</cp:coreProperties>
</file>